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97" r:id="rId2"/>
    <p:sldId id="294" r:id="rId3"/>
    <p:sldId id="258" r:id="rId4"/>
    <p:sldId id="278" r:id="rId5"/>
    <p:sldId id="276" r:id="rId6"/>
    <p:sldId id="284" r:id="rId7"/>
    <p:sldId id="285" r:id="rId8"/>
    <p:sldId id="286" r:id="rId9"/>
    <p:sldId id="295" r:id="rId10"/>
    <p:sldId id="296" r:id="rId11"/>
    <p:sldId id="287" r:id="rId12"/>
    <p:sldId id="277" r:id="rId13"/>
    <p:sldId id="279" r:id="rId14"/>
    <p:sldId id="288" r:id="rId15"/>
    <p:sldId id="289" r:id="rId16"/>
    <p:sldId id="290" r:id="rId17"/>
    <p:sldId id="291" r:id="rId18"/>
    <p:sldId id="292" r:id="rId19"/>
    <p:sldId id="282" r:id="rId20"/>
    <p:sldId id="281" r:id="rId21"/>
    <p:sldId id="28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10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8574F-3EFF-4733-8DB6-C748533369C2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15157-5950-4646-BDAC-14021D81C8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50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15157-5950-4646-BDAC-14021D81C8E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392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15157-5950-4646-BDAC-14021D81C8E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019D679-24D6-4E9F-B604-7E1CF43B23AF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pscmmmm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124200"/>
          </a:xfrm>
          <a:prstGeom prst="rect">
            <a:avLst/>
          </a:prstGeom>
        </p:spPr>
      </p:pic>
      <p:pic>
        <p:nvPicPr>
          <p:cNvPr id="6" name="Picture 3" descr="Monogr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58988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-133350" y="3276600"/>
            <a:ext cx="9277350" cy="3352800"/>
          </a:xfrm>
          <a:prstGeom prst="rect">
            <a:avLst/>
          </a:prstGeom>
          <a:solidFill>
            <a:srgbClr val="00B0F0"/>
          </a:solidFill>
        </p:spPr>
        <p:txBody>
          <a:bodyPr vert="horz" lIns="82058" tIns="41029" rIns="82058" bIns="41029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b="1" dirty="0" smtClean="0">
                <a:solidFill>
                  <a:srgbClr val="FFFF00"/>
                </a:solidFill>
              </a:rPr>
              <a:t>Prepared by</a:t>
            </a:r>
          </a:p>
          <a:p>
            <a:pPr algn="l"/>
            <a:r>
              <a:rPr lang="en-US" sz="3600" b="1" dirty="0" smtClean="0">
                <a:solidFill>
                  <a:srgbClr val="FFFF00"/>
                </a:solidFill>
              </a:rPr>
              <a:t>Cantonment public School and College , </a:t>
            </a:r>
            <a:r>
              <a:rPr lang="en-US" sz="3600" b="1" dirty="0" err="1" smtClean="0">
                <a:solidFill>
                  <a:srgbClr val="FFFF00"/>
                </a:solidFill>
              </a:rPr>
              <a:t>Momenshahi</a:t>
            </a:r>
            <a:r>
              <a:rPr lang="en-US" sz="3600" b="1" dirty="0" smtClean="0">
                <a:solidFill>
                  <a:srgbClr val="FFFF00"/>
                </a:solidFill>
              </a:rPr>
              <a:t>.</a:t>
            </a:r>
          </a:p>
          <a:p>
            <a:pPr algn="l"/>
            <a:r>
              <a:rPr lang="en-US" sz="3600" b="1" i="1" dirty="0" smtClean="0">
                <a:solidFill>
                  <a:srgbClr val="FFFF00"/>
                </a:solidFill>
              </a:rPr>
              <a:t>                          </a:t>
            </a:r>
            <a:r>
              <a:rPr lang="en-US" sz="3600" b="1" i="1" dirty="0" smtClean="0">
                <a:solidFill>
                  <a:srgbClr val="FF0000"/>
                </a:solidFill>
              </a:rPr>
              <a:t>Dept. of Business  Studies</a:t>
            </a:r>
          </a:p>
        </p:txBody>
      </p:sp>
    </p:spTree>
    <p:extLst>
      <p:ext uri="{BB962C8B-B14F-4D97-AF65-F5344CB8AC3E}">
        <p14:creationId xmlns:p14="http://schemas.microsoft.com/office/powerpoint/2010/main" val="1918485762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সংগঠনের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গুরুত্ব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5074440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উদ্দেশ্য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অর্জন</a:t>
            </a:r>
            <a:r>
              <a:rPr lang="en-US" dirty="0" smtClean="0">
                <a:solidFill>
                  <a:schemeClr val="bg1"/>
                </a:solidFill>
              </a:rPr>
              <a:t>                                 </a:t>
            </a:r>
            <a:r>
              <a:rPr lang="en-US" dirty="0" err="1" smtClean="0">
                <a:solidFill>
                  <a:schemeClr val="bg1"/>
                </a:solidFill>
              </a:rPr>
              <a:t>কার্যভার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হ্রাস</a:t>
            </a:r>
            <a:endParaRPr lang="en-US" dirty="0" smtClean="0">
              <a:solidFill>
                <a:schemeClr val="bg1"/>
              </a:solidFill>
            </a:endParaRPr>
          </a:p>
          <a:p>
            <a:pPr marL="6858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উপকরণের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সর্বোচ্চ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ব্যবহার</a:t>
            </a:r>
            <a:r>
              <a:rPr lang="en-US" dirty="0" smtClean="0">
                <a:solidFill>
                  <a:schemeClr val="bg1"/>
                </a:solidFill>
              </a:rPr>
              <a:t>          </a:t>
            </a:r>
            <a:r>
              <a:rPr lang="en-US" dirty="0" err="1" smtClean="0">
                <a:solidFill>
                  <a:schemeClr val="bg1"/>
                </a:solidFill>
              </a:rPr>
              <a:t>রাষ্ট্রীয়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উন্নয়ন</a:t>
            </a:r>
            <a:endParaRPr lang="en-US" dirty="0" smtClean="0">
              <a:solidFill>
                <a:schemeClr val="bg1"/>
              </a:solidFill>
            </a:endParaRPr>
          </a:p>
          <a:p>
            <a:pPr marL="6858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সহজ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নিয়ন্ত্রণ</a:t>
            </a:r>
            <a:r>
              <a:rPr lang="en-US" dirty="0" smtClean="0">
                <a:solidFill>
                  <a:schemeClr val="bg1"/>
                </a:solidFill>
              </a:rPr>
              <a:t>                                   </a:t>
            </a:r>
            <a:r>
              <a:rPr lang="en-US" dirty="0" err="1" smtClean="0">
                <a:solidFill>
                  <a:schemeClr val="bg1"/>
                </a:solidFill>
              </a:rPr>
              <a:t>সহজ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তত্ত্বাবধান</a:t>
            </a:r>
            <a:endParaRPr lang="en-US" dirty="0" smtClean="0">
              <a:solidFill>
                <a:schemeClr val="bg1"/>
              </a:solidFill>
            </a:endParaRPr>
          </a:p>
          <a:p>
            <a:pPr marL="6858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বৃহদায়তন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উৎপাদন</a:t>
            </a:r>
            <a:endParaRPr lang="en-US" dirty="0" smtClean="0">
              <a:solidFill>
                <a:schemeClr val="bg1"/>
              </a:solidFill>
            </a:endParaRPr>
          </a:p>
          <a:p>
            <a:pPr marL="6858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সম্পর্কের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সীমা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নির্দেশ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করে</a:t>
            </a:r>
            <a:endParaRPr lang="en-US" dirty="0" smtClean="0">
              <a:solidFill>
                <a:schemeClr val="bg1"/>
              </a:solidFill>
            </a:endParaRPr>
          </a:p>
          <a:p>
            <a:pPr marL="6858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ব্যবসায়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উন্নয়ন</a:t>
            </a:r>
            <a:endParaRPr lang="en-US" dirty="0" smtClean="0">
              <a:solidFill>
                <a:schemeClr val="bg1"/>
              </a:solidFill>
            </a:endParaRPr>
          </a:p>
          <a:p>
            <a:pPr marL="6858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কার্যসন্তুষ্টি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অর্জন</a:t>
            </a:r>
            <a:endParaRPr lang="en-US" dirty="0" smtClean="0">
              <a:solidFill>
                <a:schemeClr val="bg1"/>
              </a:solidFill>
            </a:endParaRPr>
          </a:p>
          <a:p>
            <a:pPr marL="6858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বিশেষায়নের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সুযোগ</a:t>
            </a:r>
            <a:endParaRPr lang="en-US" dirty="0" smtClean="0">
              <a:solidFill>
                <a:schemeClr val="bg1"/>
              </a:solidFill>
            </a:endParaRPr>
          </a:p>
          <a:p>
            <a:pPr marL="6858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উৎপাদন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ব্যয়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হ্রাস</a:t>
            </a:r>
            <a:endParaRPr lang="en-US" dirty="0" smtClean="0">
              <a:solidFill>
                <a:schemeClr val="bg1"/>
              </a:solidFill>
            </a:endParaRP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61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1426464"/>
          </a:xfrm>
        </p:spPr>
        <p:txBody>
          <a:bodyPr/>
          <a:lstStyle/>
          <a:p>
            <a:r>
              <a:rPr lang="en-US" dirty="0" smtClean="0"/>
              <a:t>    </a:t>
            </a:r>
            <a:r>
              <a:rPr lang="en-US" sz="4800" dirty="0" err="1" smtClean="0"/>
              <a:t>মূলধনের</a:t>
            </a:r>
            <a:r>
              <a:rPr lang="en-US" sz="4800" dirty="0" smtClean="0"/>
              <a:t> </a:t>
            </a:r>
            <a:r>
              <a:rPr lang="en-US" sz="4800" dirty="0" err="1" smtClean="0"/>
              <a:t>ধারণা</a:t>
            </a:r>
            <a:r>
              <a:rPr lang="en-US" sz="4800" dirty="0" smtClean="0"/>
              <a:t> ও </a:t>
            </a:r>
            <a:r>
              <a:rPr lang="en-US" sz="4800" dirty="0" err="1" smtClean="0"/>
              <a:t>ধাপসমূহ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> </a:t>
            </a:r>
            <a:r>
              <a:rPr lang="en-US" sz="4800" dirty="0" smtClean="0"/>
              <a:t>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মূলধন</a:t>
            </a:r>
            <a:r>
              <a:rPr lang="en-US" dirty="0" smtClean="0"/>
              <a:t> : </a:t>
            </a:r>
            <a:r>
              <a:rPr lang="en-US" dirty="0" err="1" smtClean="0"/>
              <a:t>কোন</a:t>
            </a:r>
            <a:r>
              <a:rPr lang="en-US" dirty="0" smtClean="0"/>
              <a:t> </a:t>
            </a:r>
            <a:r>
              <a:rPr lang="en-US" dirty="0" err="1" smtClean="0"/>
              <a:t>সম্পদ</a:t>
            </a:r>
            <a:r>
              <a:rPr lang="en-US" dirty="0" smtClean="0"/>
              <a:t> </a:t>
            </a:r>
            <a:r>
              <a:rPr lang="en-US" dirty="0" err="1" smtClean="0"/>
              <a:t>বর্তমান</a:t>
            </a:r>
            <a:r>
              <a:rPr lang="en-US" dirty="0" smtClean="0"/>
              <a:t>  </a:t>
            </a:r>
            <a:r>
              <a:rPr lang="en-US" dirty="0" err="1" smtClean="0"/>
              <a:t>ভোগে</a:t>
            </a:r>
            <a:r>
              <a:rPr lang="en-US" dirty="0" smtClean="0"/>
              <a:t> </a:t>
            </a:r>
            <a:r>
              <a:rPr lang="en-US" dirty="0" err="1" smtClean="0"/>
              <a:t>ব্যবহৃত</a:t>
            </a:r>
            <a:r>
              <a:rPr lang="en-US" dirty="0" smtClean="0"/>
              <a:t> </a:t>
            </a:r>
            <a:r>
              <a:rPr lang="en-US" dirty="0" err="1" smtClean="0"/>
              <a:t>না</a:t>
            </a:r>
            <a:r>
              <a:rPr lang="en-US" dirty="0" smtClean="0"/>
              <a:t>  </a:t>
            </a:r>
            <a:r>
              <a:rPr lang="en-US" dirty="0" err="1" smtClean="0"/>
              <a:t>হয়ে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ভবিষ্যতে</a:t>
            </a:r>
            <a:r>
              <a:rPr lang="en-US" dirty="0" smtClean="0"/>
              <a:t> </a:t>
            </a:r>
            <a:r>
              <a:rPr lang="en-US" dirty="0" err="1" smtClean="0"/>
              <a:t>পূন</a:t>
            </a:r>
            <a:r>
              <a:rPr lang="en-US" dirty="0" smtClean="0"/>
              <a:t>: </a:t>
            </a:r>
            <a:r>
              <a:rPr lang="en-US" dirty="0" err="1" smtClean="0"/>
              <a:t>উৎপাদনে</a:t>
            </a:r>
            <a:r>
              <a:rPr lang="en-US" dirty="0" smtClean="0"/>
              <a:t> </a:t>
            </a:r>
            <a:r>
              <a:rPr lang="en-US" dirty="0" err="1" smtClean="0"/>
              <a:t>ব্যবহৃত</a:t>
            </a:r>
            <a:r>
              <a:rPr lang="en-US" dirty="0" smtClean="0"/>
              <a:t> </a:t>
            </a:r>
            <a:r>
              <a:rPr lang="en-US" dirty="0" err="1" smtClean="0"/>
              <a:t>হলে</a:t>
            </a:r>
            <a:r>
              <a:rPr lang="en-US" dirty="0" smtClean="0"/>
              <a:t> </a:t>
            </a:r>
            <a:r>
              <a:rPr lang="en-US" dirty="0" err="1" smtClean="0"/>
              <a:t>তাকে</a:t>
            </a:r>
            <a:r>
              <a:rPr lang="en-US" dirty="0" smtClean="0"/>
              <a:t> </a:t>
            </a:r>
            <a:r>
              <a:rPr lang="en-US" dirty="0" err="1" smtClean="0"/>
              <a:t>মূলধন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বলে</a:t>
            </a:r>
            <a:r>
              <a:rPr lang="en-US" dirty="0" smtClean="0"/>
              <a:t>। </a:t>
            </a:r>
          </a:p>
          <a:p>
            <a:pPr>
              <a:buNone/>
            </a:pPr>
            <a:r>
              <a:rPr lang="en-US" dirty="0" err="1" smtClean="0"/>
              <a:t>তাই</a:t>
            </a:r>
            <a:r>
              <a:rPr lang="en-US" dirty="0" smtClean="0"/>
              <a:t> </a:t>
            </a:r>
            <a:r>
              <a:rPr lang="en-US" dirty="0" err="1" smtClean="0"/>
              <a:t>বলা</a:t>
            </a:r>
            <a:r>
              <a:rPr lang="en-US" dirty="0" smtClean="0"/>
              <a:t> </a:t>
            </a:r>
            <a:r>
              <a:rPr lang="en-US" dirty="0" err="1" smtClean="0"/>
              <a:t>যায়</a:t>
            </a:r>
            <a:r>
              <a:rPr lang="en-US" dirty="0" smtClean="0"/>
              <a:t> ,</a:t>
            </a:r>
            <a:r>
              <a:rPr lang="en-US" dirty="0" err="1" smtClean="0"/>
              <a:t>উৎপাদনে</a:t>
            </a:r>
            <a:r>
              <a:rPr lang="en-US" dirty="0" smtClean="0"/>
              <a:t> </a:t>
            </a:r>
            <a:r>
              <a:rPr lang="en-US" dirty="0" err="1" smtClean="0"/>
              <a:t>ব্যবহৃত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বা</a:t>
            </a:r>
            <a:r>
              <a:rPr lang="en-US" dirty="0" smtClean="0"/>
              <a:t>  </a:t>
            </a:r>
            <a:r>
              <a:rPr lang="en-US" dirty="0" err="1" smtClean="0"/>
              <a:t>উৎপাদন</a:t>
            </a:r>
            <a:r>
              <a:rPr lang="en-US" dirty="0" smtClean="0"/>
              <a:t> </a:t>
            </a:r>
            <a:r>
              <a:rPr lang="en-US" dirty="0" err="1" smtClean="0"/>
              <a:t>কাজে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সহায়তা</a:t>
            </a:r>
            <a:r>
              <a:rPr lang="en-US" dirty="0" smtClean="0"/>
              <a:t>  </a:t>
            </a:r>
            <a:r>
              <a:rPr lang="en-US" dirty="0" err="1" smtClean="0"/>
              <a:t>করে</a:t>
            </a:r>
            <a:r>
              <a:rPr lang="en-US" dirty="0" smtClean="0"/>
              <a:t> </a:t>
            </a:r>
            <a:r>
              <a:rPr lang="en-US" dirty="0" err="1" smtClean="0"/>
              <a:t>এরূপ</a:t>
            </a:r>
            <a:r>
              <a:rPr lang="en-US" dirty="0" smtClean="0"/>
              <a:t> </a:t>
            </a:r>
            <a:r>
              <a:rPr lang="en-US" dirty="0" err="1" smtClean="0"/>
              <a:t>মানুষ</a:t>
            </a:r>
            <a:r>
              <a:rPr lang="en-US" dirty="0" smtClean="0"/>
              <a:t> </a:t>
            </a:r>
            <a:r>
              <a:rPr lang="en-US" dirty="0" err="1" smtClean="0"/>
              <a:t>সৃষ্ট</a:t>
            </a:r>
            <a:r>
              <a:rPr lang="en-US" dirty="0" smtClean="0"/>
              <a:t> </a:t>
            </a:r>
            <a:r>
              <a:rPr lang="en-US" dirty="0" err="1" smtClean="0"/>
              <a:t>উপাদান</a:t>
            </a:r>
            <a:r>
              <a:rPr lang="en-US" dirty="0" smtClean="0"/>
              <a:t> </a:t>
            </a:r>
            <a:r>
              <a:rPr lang="en-US" dirty="0" err="1" smtClean="0"/>
              <a:t>যা</a:t>
            </a:r>
            <a:r>
              <a:rPr lang="en-US" dirty="0" smtClean="0"/>
              <a:t> </a:t>
            </a:r>
            <a:r>
              <a:rPr lang="en-US" dirty="0" err="1" smtClean="0"/>
              <a:t>প্রকৃতির</a:t>
            </a:r>
            <a:r>
              <a:rPr lang="en-US" dirty="0" smtClean="0"/>
              <a:t> </a:t>
            </a:r>
            <a:r>
              <a:rPr lang="en-US" dirty="0" err="1" smtClean="0"/>
              <a:t>দান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নয়</a:t>
            </a:r>
            <a:r>
              <a:rPr lang="en-US" dirty="0" smtClean="0"/>
              <a:t>  </a:t>
            </a:r>
            <a:r>
              <a:rPr lang="en-US" dirty="0" err="1" smtClean="0"/>
              <a:t>তাকে</a:t>
            </a:r>
            <a:r>
              <a:rPr lang="en-US" dirty="0" smtClean="0"/>
              <a:t> </a:t>
            </a:r>
            <a:r>
              <a:rPr lang="en-US" dirty="0" err="1" smtClean="0"/>
              <a:t>মূলধন</a:t>
            </a:r>
            <a:r>
              <a:rPr lang="en-US" dirty="0" smtClean="0"/>
              <a:t> </a:t>
            </a:r>
            <a:r>
              <a:rPr lang="en-US" dirty="0" err="1" smtClean="0"/>
              <a:t>বলে</a:t>
            </a:r>
            <a:r>
              <a:rPr lang="en-US" dirty="0" smtClean="0"/>
              <a:t>।</a:t>
            </a:r>
          </a:p>
          <a:p>
            <a:pPr>
              <a:buNone/>
            </a:pPr>
            <a:r>
              <a:rPr lang="en-US" dirty="0" err="1" smtClean="0"/>
              <a:t>যেমন</a:t>
            </a:r>
            <a:r>
              <a:rPr lang="en-US" dirty="0" smtClean="0"/>
              <a:t> : </a:t>
            </a:r>
            <a:r>
              <a:rPr lang="en-US" dirty="0" err="1" smtClean="0"/>
              <a:t>দালানকোঠা</a:t>
            </a:r>
            <a:r>
              <a:rPr lang="en-US" dirty="0" smtClean="0"/>
              <a:t> , </a:t>
            </a:r>
            <a:r>
              <a:rPr lang="en-US" dirty="0" err="1" smtClean="0"/>
              <a:t>আসবাবপত্র</a:t>
            </a:r>
            <a:r>
              <a:rPr lang="en-US" dirty="0" smtClean="0"/>
              <a:t> ,</a:t>
            </a:r>
            <a:r>
              <a:rPr lang="en-US" dirty="0" err="1" smtClean="0"/>
              <a:t>ভ্যানগাড়ী</a:t>
            </a:r>
            <a:r>
              <a:rPr lang="en-US" dirty="0" smtClean="0"/>
              <a:t>  </a:t>
            </a:r>
            <a:r>
              <a:rPr lang="en-US" dirty="0" err="1" smtClean="0"/>
              <a:t>ইত্যাদি</a:t>
            </a:r>
            <a:r>
              <a:rPr lang="en-US" dirty="0" smtClean="0"/>
              <a:t>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</a:t>
            </a:r>
            <a:r>
              <a:rPr lang="en-US" dirty="0" err="1" smtClean="0"/>
              <a:t>ধাপসমূহ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4572000"/>
          </a:xfrm>
        </p:spPr>
        <p:txBody>
          <a:bodyPr/>
          <a:lstStyle/>
          <a:p>
            <a:r>
              <a:rPr lang="en-US" dirty="0" err="1" smtClean="0"/>
              <a:t>মূলধন</a:t>
            </a:r>
            <a:r>
              <a:rPr lang="en-US" dirty="0" smtClean="0"/>
              <a:t> </a:t>
            </a:r>
            <a:r>
              <a:rPr lang="en-US" dirty="0" err="1" smtClean="0"/>
              <a:t>গঠন</a:t>
            </a:r>
            <a:r>
              <a:rPr lang="en-US" dirty="0" smtClean="0"/>
              <a:t> </a:t>
            </a:r>
            <a:r>
              <a:rPr lang="en-US" dirty="0" err="1" smtClean="0"/>
              <a:t>এর</a:t>
            </a:r>
            <a:r>
              <a:rPr lang="en-US" dirty="0" smtClean="0"/>
              <a:t> </a:t>
            </a:r>
            <a:r>
              <a:rPr lang="en-US" dirty="0" err="1" smtClean="0"/>
              <a:t>পর্যায়</a:t>
            </a:r>
            <a:r>
              <a:rPr lang="en-US" dirty="0" smtClean="0"/>
              <a:t> : </a:t>
            </a:r>
            <a:r>
              <a:rPr lang="en-US" dirty="0" err="1" smtClean="0"/>
              <a:t>মূলধন</a:t>
            </a:r>
            <a:r>
              <a:rPr lang="en-US" dirty="0" smtClean="0"/>
              <a:t> </a:t>
            </a:r>
            <a:r>
              <a:rPr lang="en-US" dirty="0" err="1" smtClean="0"/>
              <a:t>গঠন</a:t>
            </a:r>
            <a:r>
              <a:rPr lang="en-US" dirty="0" smtClean="0"/>
              <a:t>  </a:t>
            </a:r>
            <a:r>
              <a:rPr lang="en-US" dirty="0" err="1" smtClean="0"/>
              <a:t>এর</a:t>
            </a:r>
            <a:r>
              <a:rPr lang="en-US" dirty="0" smtClean="0"/>
              <a:t> </a:t>
            </a:r>
            <a:r>
              <a:rPr lang="en-US" dirty="0" err="1" smtClean="0"/>
              <a:t>পর্যায়</a:t>
            </a:r>
            <a:r>
              <a:rPr lang="en-US" dirty="0" smtClean="0"/>
              <a:t> </a:t>
            </a:r>
            <a:r>
              <a:rPr lang="en-US" dirty="0" err="1" smtClean="0"/>
              <a:t>বা</a:t>
            </a:r>
            <a:r>
              <a:rPr lang="en-US" dirty="0" smtClean="0"/>
              <a:t>  </a:t>
            </a:r>
            <a:r>
              <a:rPr lang="en-US" dirty="0" err="1" smtClean="0"/>
              <a:t>ধাপ</a:t>
            </a:r>
            <a:r>
              <a:rPr lang="en-US" dirty="0" smtClean="0"/>
              <a:t>   ৪টি  । </a:t>
            </a:r>
            <a:r>
              <a:rPr lang="en-US" dirty="0" err="1" smtClean="0"/>
              <a:t>যথা</a:t>
            </a:r>
            <a:r>
              <a:rPr lang="en-US" dirty="0" smtClean="0"/>
              <a:t> ;</a:t>
            </a:r>
          </a:p>
          <a:p>
            <a:pPr marL="68580" indent="0">
              <a:buNone/>
            </a:pPr>
            <a:r>
              <a:rPr lang="en-US" dirty="0" smtClean="0"/>
              <a:t>১।  </a:t>
            </a:r>
            <a:r>
              <a:rPr lang="en-US" dirty="0" err="1" smtClean="0"/>
              <a:t>আয়</a:t>
            </a:r>
            <a:r>
              <a:rPr lang="en-US" dirty="0" smtClean="0"/>
              <a:t> </a:t>
            </a:r>
            <a:r>
              <a:rPr lang="en-US" dirty="0" err="1" smtClean="0"/>
              <a:t>উপার্জন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২। </a:t>
            </a:r>
            <a:r>
              <a:rPr lang="en-US" dirty="0" err="1" smtClean="0"/>
              <a:t>সঞ্চয়</a:t>
            </a:r>
            <a:r>
              <a:rPr lang="en-US" dirty="0" smtClean="0"/>
              <a:t> </a:t>
            </a:r>
          </a:p>
          <a:p>
            <a:pPr marL="68580" indent="0">
              <a:buNone/>
            </a:pPr>
            <a:r>
              <a:rPr lang="en-US" dirty="0" smtClean="0"/>
              <a:t>৩। </a:t>
            </a:r>
            <a:r>
              <a:rPr lang="en-US" dirty="0" err="1" smtClean="0"/>
              <a:t>সঞ্চয়</a:t>
            </a:r>
            <a:r>
              <a:rPr lang="en-US" dirty="0" smtClean="0"/>
              <a:t> </a:t>
            </a:r>
            <a:r>
              <a:rPr lang="en-US" dirty="0" err="1" smtClean="0"/>
              <a:t>সংগ্রহ</a:t>
            </a:r>
            <a:r>
              <a:rPr lang="en-US" dirty="0" smtClean="0"/>
              <a:t> </a:t>
            </a:r>
          </a:p>
          <a:p>
            <a:pPr marL="68580" indent="0">
              <a:buNone/>
            </a:pPr>
            <a:r>
              <a:rPr lang="en-US" dirty="0" smtClean="0"/>
              <a:t>৪। </a:t>
            </a:r>
            <a:r>
              <a:rPr lang="en-US" dirty="0" err="1" smtClean="0"/>
              <a:t>বিনিয়োগ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457200"/>
          </a:xfrm>
        </p:spPr>
        <p:txBody>
          <a:bodyPr/>
          <a:lstStyle/>
          <a:p>
            <a:r>
              <a:rPr lang="en-US" dirty="0" smtClean="0"/>
              <a:t>           </a:t>
            </a:r>
            <a:r>
              <a:rPr lang="en-US" dirty="0" err="1" smtClean="0"/>
              <a:t>বিস্তারিত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33400"/>
            <a:ext cx="8534400" cy="52125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/>
              <a:t>আয়</a:t>
            </a:r>
            <a:r>
              <a:rPr lang="en-US" sz="2400" b="1" dirty="0" smtClean="0"/>
              <a:t> : </a:t>
            </a:r>
            <a:r>
              <a:rPr lang="en-US" sz="2400" b="1" dirty="0" err="1" smtClean="0"/>
              <a:t>আয়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হলো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মূলধন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গঠনের</a:t>
            </a:r>
            <a:r>
              <a:rPr lang="en-US" sz="2400" b="1" dirty="0" smtClean="0"/>
              <a:t> ১ম </a:t>
            </a:r>
            <a:r>
              <a:rPr lang="en-US" sz="2400" b="1" dirty="0" err="1" smtClean="0"/>
              <a:t>ধাপ</a:t>
            </a:r>
            <a:r>
              <a:rPr lang="en-US" sz="2400" b="1" dirty="0" smtClean="0"/>
              <a:t> । </a:t>
            </a:r>
            <a:r>
              <a:rPr lang="en-US" sz="2400" b="1" dirty="0" err="1" smtClean="0"/>
              <a:t>যে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সমাজে</a:t>
            </a:r>
            <a:r>
              <a:rPr lang="en-US" sz="2400" b="1" dirty="0" smtClean="0"/>
              <a:t>  </a:t>
            </a:r>
            <a:r>
              <a:rPr lang="en-US" sz="2400" b="1" dirty="0" err="1" smtClean="0"/>
              <a:t>মানুষের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আয়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যত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বেশি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সে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সমাজে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মুলধন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গঠনের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সম্ভাবনা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তত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বেশি</a:t>
            </a:r>
            <a:r>
              <a:rPr lang="en-US" sz="2400" b="1" dirty="0" smtClean="0"/>
              <a:t>।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/>
              <a:t>সঞ্চয়</a:t>
            </a:r>
            <a:r>
              <a:rPr lang="en-US" sz="2400" b="1" dirty="0" smtClean="0"/>
              <a:t> : </a:t>
            </a:r>
            <a:r>
              <a:rPr lang="en-US" sz="2400" b="1" dirty="0" err="1" smtClean="0"/>
              <a:t>মুলধন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গঠনের</a:t>
            </a:r>
            <a:r>
              <a:rPr lang="en-US" sz="2400" b="1" dirty="0" smtClean="0"/>
              <a:t> ২য় </a:t>
            </a:r>
            <a:r>
              <a:rPr lang="en-US" sz="2400" b="1" dirty="0" err="1" smtClean="0"/>
              <a:t>ধাপ</a:t>
            </a:r>
            <a:r>
              <a:rPr lang="en-US" sz="2400" b="1" dirty="0" smtClean="0"/>
              <a:t>  </a:t>
            </a:r>
            <a:r>
              <a:rPr lang="en-US" sz="2400" b="1" dirty="0" err="1" smtClean="0"/>
              <a:t>হল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সঞ্চয়</a:t>
            </a:r>
            <a:r>
              <a:rPr lang="en-US" sz="2400" b="1" dirty="0" smtClean="0"/>
              <a:t> ।</a:t>
            </a:r>
            <a:r>
              <a:rPr lang="en-US" sz="2400" b="1" dirty="0" err="1" smtClean="0"/>
              <a:t>বর্তমান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আয়কে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ভোগে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ব্যবহার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না</a:t>
            </a:r>
            <a:r>
              <a:rPr lang="en-US" sz="2400" b="1" dirty="0" smtClean="0"/>
              <a:t>  </a:t>
            </a:r>
            <a:r>
              <a:rPr lang="en-US" sz="2400" b="1" dirty="0" err="1" smtClean="0"/>
              <a:t>করে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ভবিষ্যতের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জন্য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রেখে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দেওয়াই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হল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সঞ্চয়</a:t>
            </a:r>
            <a:r>
              <a:rPr lang="en-US" sz="2400" b="1" dirty="0" smtClean="0"/>
              <a:t> ।</a:t>
            </a:r>
            <a:r>
              <a:rPr lang="en-US" sz="2400" b="1" dirty="0" err="1" smtClean="0"/>
              <a:t>আয়ের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তুলনায়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ব্যয়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কম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হলে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সঞ্চয়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সৃষ্টি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হয়</a:t>
            </a:r>
            <a:r>
              <a:rPr lang="en-US" sz="2400" b="1" dirty="0" smtClean="0"/>
              <a:t>।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/>
              <a:t>সঞ্চয়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সংগ্রহ</a:t>
            </a:r>
            <a:r>
              <a:rPr lang="en-US" sz="2400" b="1" dirty="0" smtClean="0"/>
              <a:t> : </a:t>
            </a:r>
            <a:r>
              <a:rPr lang="en-US" sz="2400" b="1" dirty="0" err="1" smtClean="0"/>
              <a:t>শুধু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আর্থিক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সঞ্চয়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থাকলেই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মূলধন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সৃষ্টি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হয়না</a:t>
            </a:r>
            <a:r>
              <a:rPr lang="en-US" sz="2400" b="1" dirty="0" smtClean="0"/>
              <a:t> । </a:t>
            </a:r>
            <a:r>
              <a:rPr lang="en-US" sz="2400" b="1" dirty="0" err="1" smtClean="0"/>
              <a:t>মূলধন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সৃষ্টি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করতে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হলে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সমাজের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মানুষের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ক্ষুদ্র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ক্ষুদ্র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সঞ্চয়কে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একত্র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করে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বিনিয়োগে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রূপান্তর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করতে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হয়</a:t>
            </a:r>
            <a:r>
              <a:rPr lang="en-US" sz="2400" b="1" dirty="0" smtClean="0"/>
              <a:t> ।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/>
              <a:t>বিনিয়োগ</a:t>
            </a:r>
            <a:r>
              <a:rPr lang="en-US" sz="2400" b="1" dirty="0" smtClean="0"/>
              <a:t> : </a:t>
            </a:r>
            <a:r>
              <a:rPr lang="en-US" sz="2400" b="1" dirty="0" err="1" smtClean="0"/>
              <a:t>ব্যক্তিগত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সঞ্চয়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একত্র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করে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বিনিয়োগের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মাধ্যমে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মূলধনী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দ্রব্য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উৎপাদন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করা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হলেই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তবেই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মূলধন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গঠন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প্রক্রিয়াটি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সম্পূর্ণ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হয়</a:t>
            </a:r>
            <a:r>
              <a:rPr lang="en-US" sz="2400" b="1" dirty="0" smtClean="0"/>
              <a:t> ।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426464"/>
          </a:xfrm>
        </p:spPr>
        <p:txBody>
          <a:bodyPr/>
          <a:lstStyle/>
          <a:p>
            <a:r>
              <a:rPr lang="en-US" sz="4800" dirty="0" err="1" smtClean="0"/>
              <a:t>সংগঠনের</a:t>
            </a:r>
            <a:r>
              <a:rPr lang="en-US" sz="4800" dirty="0" smtClean="0"/>
              <a:t> </a:t>
            </a:r>
            <a:r>
              <a:rPr lang="en-US" sz="4800" dirty="0" err="1" smtClean="0"/>
              <a:t>ধারণা</a:t>
            </a:r>
            <a:r>
              <a:rPr lang="en-US" sz="4800" dirty="0" smtClean="0"/>
              <a:t> ও </a:t>
            </a:r>
            <a:r>
              <a:rPr lang="en-US" sz="4800" dirty="0" err="1" smtClean="0"/>
              <a:t>শ্রেণিবিভাগ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        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সংগঠন</a:t>
            </a:r>
            <a:r>
              <a:rPr lang="en-US" dirty="0" smtClean="0"/>
              <a:t> : </a:t>
            </a:r>
          </a:p>
          <a:p>
            <a:pPr>
              <a:buNone/>
            </a:pPr>
            <a:r>
              <a:rPr lang="en-US" dirty="0" err="1" smtClean="0"/>
              <a:t>উৎপাদনের</a:t>
            </a:r>
            <a:r>
              <a:rPr lang="en-US" dirty="0" smtClean="0"/>
              <a:t> </a:t>
            </a:r>
            <a:r>
              <a:rPr lang="en-US" dirty="0" err="1" smtClean="0"/>
              <a:t>উপকরণ</a:t>
            </a:r>
            <a:r>
              <a:rPr lang="en-US" dirty="0" smtClean="0"/>
              <a:t> </a:t>
            </a:r>
            <a:r>
              <a:rPr lang="en-US" dirty="0" err="1" smtClean="0"/>
              <a:t>সমূহের</a:t>
            </a:r>
            <a:r>
              <a:rPr lang="en-US" dirty="0" smtClean="0"/>
              <a:t>  </a:t>
            </a:r>
            <a:r>
              <a:rPr lang="en-US" dirty="0" err="1" smtClean="0"/>
              <a:t>সর্বশেষ</a:t>
            </a:r>
            <a:r>
              <a:rPr lang="en-US" dirty="0" smtClean="0"/>
              <a:t> </a:t>
            </a:r>
            <a:r>
              <a:rPr lang="en-US" dirty="0" err="1" smtClean="0"/>
              <a:t>বা</a:t>
            </a:r>
            <a:r>
              <a:rPr lang="en-US" dirty="0" smtClean="0"/>
              <a:t> </a:t>
            </a:r>
            <a:r>
              <a:rPr lang="en-US" dirty="0" err="1" smtClean="0"/>
              <a:t>চতুর্থ</a:t>
            </a:r>
            <a:r>
              <a:rPr lang="en-US" dirty="0" smtClean="0"/>
              <a:t> </a:t>
            </a:r>
            <a:r>
              <a:rPr lang="en-US" dirty="0" err="1" smtClean="0"/>
              <a:t>ধাপ</a:t>
            </a:r>
            <a:r>
              <a:rPr lang="en-US" dirty="0" smtClean="0"/>
              <a:t> </a:t>
            </a:r>
            <a:r>
              <a:rPr lang="en-US" dirty="0" err="1" smtClean="0"/>
              <a:t>হল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সংগঠন</a:t>
            </a:r>
            <a:r>
              <a:rPr lang="en-US" dirty="0" smtClean="0"/>
              <a:t> । </a:t>
            </a:r>
            <a:r>
              <a:rPr lang="en-US" dirty="0" err="1" smtClean="0"/>
              <a:t>সংগঠন</a:t>
            </a:r>
            <a:r>
              <a:rPr lang="en-US" dirty="0" smtClean="0"/>
              <a:t> </a:t>
            </a:r>
            <a:r>
              <a:rPr lang="en-US" dirty="0" err="1" smtClean="0"/>
              <a:t>উৎপাদনের</a:t>
            </a:r>
            <a:r>
              <a:rPr lang="en-US" dirty="0" smtClean="0"/>
              <a:t> </a:t>
            </a:r>
            <a:r>
              <a:rPr lang="en-US" dirty="0" err="1" smtClean="0"/>
              <a:t>উপকরন</a:t>
            </a:r>
            <a:r>
              <a:rPr lang="en-US" dirty="0" smtClean="0"/>
              <a:t> </a:t>
            </a:r>
            <a:r>
              <a:rPr lang="en-US" dirty="0" err="1" smtClean="0"/>
              <a:t>সমূহ</a:t>
            </a:r>
            <a:r>
              <a:rPr lang="en-US" dirty="0" smtClean="0"/>
              <a:t> </a:t>
            </a:r>
            <a:r>
              <a:rPr lang="en-US" dirty="0" err="1" smtClean="0"/>
              <a:t>একত্রিত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করে</a:t>
            </a:r>
            <a:r>
              <a:rPr lang="en-US" dirty="0" smtClean="0"/>
              <a:t> </a:t>
            </a:r>
            <a:r>
              <a:rPr lang="en-US" dirty="0" err="1" smtClean="0"/>
              <a:t>উৎপাদন</a:t>
            </a:r>
            <a:r>
              <a:rPr lang="en-US" dirty="0" smtClean="0"/>
              <a:t> </a:t>
            </a:r>
            <a:r>
              <a:rPr lang="en-US" dirty="0" err="1" smtClean="0"/>
              <a:t>কার্য</a:t>
            </a:r>
            <a:r>
              <a:rPr lang="en-US" dirty="0" smtClean="0"/>
              <a:t> </a:t>
            </a:r>
            <a:r>
              <a:rPr lang="en-US" dirty="0" err="1" smtClean="0"/>
              <a:t>পরিচালনা</a:t>
            </a:r>
            <a:r>
              <a:rPr lang="en-US" dirty="0" smtClean="0"/>
              <a:t> </a:t>
            </a:r>
            <a:r>
              <a:rPr lang="en-US" dirty="0" err="1" smtClean="0"/>
              <a:t>করে</a:t>
            </a:r>
            <a:r>
              <a:rPr lang="en-US" dirty="0" smtClean="0"/>
              <a:t>।</a:t>
            </a:r>
          </a:p>
          <a:p>
            <a:pPr>
              <a:buNone/>
            </a:pPr>
            <a:r>
              <a:rPr lang="en-US" dirty="0" err="1" smtClean="0"/>
              <a:t>আসলে</a:t>
            </a:r>
            <a:r>
              <a:rPr lang="en-US" dirty="0" smtClean="0"/>
              <a:t> </a:t>
            </a:r>
            <a:r>
              <a:rPr lang="en-US" dirty="0" err="1" smtClean="0"/>
              <a:t>ভূমি</a:t>
            </a:r>
            <a:r>
              <a:rPr lang="en-US" dirty="0" smtClean="0"/>
              <a:t> , </a:t>
            </a:r>
            <a:r>
              <a:rPr lang="en-US" dirty="0" err="1" smtClean="0"/>
              <a:t>শ্রম</a:t>
            </a:r>
            <a:r>
              <a:rPr lang="en-US" dirty="0" smtClean="0"/>
              <a:t> ও </a:t>
            </a:r>
            <a:r>
              <a:rPr lang="en-US" dirty="0" err="1" smtClean="0"/>
              <a:t>মূলধনকে</a:t>
            </a:r>
            <a:r>
              <a:rPr lang="en-US" dirty="0" smtClean="0"/>
              <a:t> </a:t>
            </a:r>
            <a:r>
              <a:rPr lang="en-US" dirty="0" err="1" smtClean="0"/>
              <a:t>একত্রিত</a:t>
            </a:r>
            <a:r>
              <a:rPr lang="en-US" dirty="0" smtClean="0"/>
              <a:t> </a:t>
            </a:r>
            <a:r>
              <a:rPr lang="en-US" dirty="0" err="1" smtClean="0"/>
              <a:t>করে</a:t>
            </a:r>
            <a:r>
              <a:rPr lang="en-US" dirty="0" smtClean="0"/>
              <a:t> </a:t>
            </a:r>
            <a:r>
              <a:rPr lang="en-US" dirty="0" err="1" smtClean="0"/>
              <a:t>তাদের</a:t>
            </a:r>
            <a:r>
              <a:rPr lang="en-US" dirty="0" smtClean="0"/>
              <a:t>  </a:t>
            </a:r>
            <a:r>
              <a:rPr lang="en-US" dirty="0" err="1" smtClean="0"/>
              <a:t>মধ্যে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সমন্বয়</a:t>
            </a:r>
            <a:r>
              <a:rPr lang="en-US" dirty="0" smtClean="0"/>
              <a:t> </a:t>
            </a:r>
            <a:r>
              <a:rPr lang="en-US" dirty="0" err="1" smtClean="0"/>
              <a:t>সাধন</a:t>
            </a:r>
            <a:r>
              <a:rPr lang="en-US" dirty="0" smtClean="0"/>
              <a:t> </a:t>
            </a:r>
            <a:r>
              <a:rPr lang="en-US" dirty="0" err="1" smtClean="0"/>
              <a:t>প্রক্রিয়াকে</a:t>
            </a:r>
            <a:r>
              <a:rPr lang="en-US" dirty="0" smtClean="0"/>
              <a:t> </a:t>
            </a:r>
            <a:r>
              <a:rPr lang="en-US" dirty="0" err="1" smtClean="0"/>
              <a:t>সংগঠন</a:t>
            </a:r>
            <a:r>
              <a:rPr lang="en-US" dirty="0" smtClean="0"/>
              <a:t>  </a:t>
            </a:r>
            <a:r>
              <a:rPr lang="en-US" dirty="0" err="1" smtClean="0"/>
              <a:t>বলে</a:t>
            </a:r>
            <a:r>
              <a:rPr lang="en-US" dirty="0" smtClean="0"/>
              <a:t>।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1026" name="Picture 2" descr="C:\Users\LABPC\Desktop\L3CA1AV8LOCAD025B2CAI5P5HPCAHL4B28CA2GV3NTCANP2EK6CAV7SXBUCA8SLP53CATTNXKECAEXIV17CASRZ1SYCA216MDOCAXX8J1OCAO9VHZHCAJKBDWJCAR0SZUJCAS4DN92CARPGXD6CAZLSL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4577" y="5181600"/>
            <a:ext cx="4695824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dirty="0" err="1" smtClean="0"/>
              <a:t>সংগঠনের</a:t>
            </a:r>
            <a:r>
              <a:rPr lang="en-US" dirty="0" smtClean="0"/>
              <a:t> </a:t>
            </a:r>
            <a:r>
              <a:rPr lang="en-US" dirty="0" err="1" smtClean="0"/>
              <a:t>শ্রেনিবিভাগ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সংগঠন</a:t>
            </a:r>
            <a:r>
              <a:rPr lang="en-US" dirty="0" smtClean="0"/>
              <a:t> </a:t>
            </a:r>
            <a:r>
              <a:rPr lang="en-US" dirty="0" err="1" smtClean="0"/>
              <a:t>সাত</a:t>
            </a:r>
            <a:r>
              <a:rPr lang="en-US" dirty="0" smtClean="0"/>
              <a:t> </a:t>
            </a:r>
            <a:r>
              <a:rPr lang="en-US" dirty="0" err="1" smtClean="0"/>
              <a:t>প্রকার</a:t>
            </a:r>
            <a:r>
              <a:rPr lang="en-US" dirty="0" smtClean="0"/>
              <a:t> । </a:t>
            </a:r>
            <a:r>
              <a:rPr lang="en-US" dirty="0" err="1" smtClean="0"/>
              <a:t>যথা</a:t>
            </a:r>
            <a:r>
              <a:rPr lang="en-US" dirty="0" smtClean="0"/>
              <a:t> : </a:t>
            </a:r>
          </a:p>
          <a:p>
            <a:pPr>
              <a:buNone/>
            </a:pPr>
            <a:r>
              <a:rPr lang="en-US" sz="3200" dirty="0" smtClean="0"/>
              <a:t>১। </a:t>
            </a:r>
            <a:r>
              <a:rPr lang="en-US" sz="3200" dirty="0" err="1" smtClean="0"/>
              <a:t>এক</a:t>
            </a:r>
            <a:r>
              <a:rPr lang="en-US" sz="3200" dirty="0" smtClean="0"/>
              <a:t> </a:t>
            </a:r>
            <a:r>
              <a:rPr lang="en-US" sz="3200" dirty="0" err="1" smtClean="0"/>
              <a:t>মালিকানা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২। </a:t>
            </a:r>
            <a:r>
              <a:rPr lang="en-US" sz="3200" dirty="0" err="1" smtClean="0"/>
              <a:t>অংশীদারী</a:t>
            </a:r>
            <a:r>
              <a:rPr lang="en-US" sz="3200" dirty="0" smtClean="0"/>
              <a:t> </a:t>
            </a:r>
          </a:p>
          <a:p>
            <a:pPr>
              <a:buNone/>
            </a:pPr>
            <a:r>
              <a:rPr lang="en-US" sz="3200" dirty="0" smtClean="0"/>
              <a:t>৩। </a:t>
            </a:r>
            <a:r>
              <a:rPr lang="en-US" sz="3200" dirty="0" err="1" smtClean="0"/>
              <a:t>যৌথমূলধনী</a:t>
            </a:r>
            <a:r>
              <a:rPr lang="en-US" sz="3200" dirty="0" smtClean="0"/>
              <a:t> </a:t>
            </a:r>
          </a:p>
          <a:p>
            <a:pPr>
              <a:buNone/>
            </a:pPr>
            <a:r>
              <a:rPr lang="en-US" sz="3200" dirty="0" smtClean="0"/>
              <a:t> ৪। </a:t>
            </a:r>
            <a:r>
              <a:rPr lang="en-US" sz="3200" dirty="0" err="1" smtClean="0"/>
              <a:t>সমবায়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৫। </a:t>
            </a:r>
            <a:r>
              <a:rPr lang="en-US" sz="3200" dirty="0" err="1" smtClean="0"/>
              <a:t>ব্যবসায়</a:t>
            </a:r>
            <a:r>
              <a:rPr lang="en-US" sz="3200" dirty="0" smtClean="0"/>
              <a:t> </a:t>
            </a:r>
            <a:r>
              <a:rPr lang="en-US" sz="3200" dirty="0" err="1" smtClean="0"/>
              <a:t>জোট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৬।যৌথ </a:t>
            </a:r>
            <a:r>
              <a:rPr lang="en-US" sz="3200" dirty="0" err="1" smtClean="0"/>
              <a:t>উদ্যোগ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৭।রাষ্ট্রীয় </a:t>
            </a:r>
            <a:r>
              <a:rPr lang="en-US" sz="3200" dirty="0" err="1" smtClean="0"/>
              <a:t>সংগঠন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</a:t>
            </a:r>
            <a:r>
              <a:rPr lang="en-US" sz="6000" dirty="0" err="1" smtClean="0"/>
              <a:t>বর্ণনা</a:t>
            </a:r>
            <a:r>
              <a:rPr lang="en-US" sz="6000" dirty="0" smtClean="0"/>
              <a:t> :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একমালিকানা</a:t>
            </a:r>
            <a:r>
              <a:rPr lang="en-US" dirty="0" smtClean="0"/>
              <a:t> : </a:t>
            </a:r>
            <a:r>
              <a:rPr lang="en-US" dirty="0" err="1" smtClean="0"/>
              <a:t>যে</a:t>
            </a:r>
            <a:r>
              <a:rPr lang="en-US" dirty="0" smtClean="0"/>
              <a:t> </a:t>
            </a:r>
            <a:r>
              <a:rPr lang="en-US" dirty="0" err="1" smtClean="0"/>
              <a:t>কারাবরের</a:t>
            </a:r>
            <a:r>
              <a:rPr lang="en-US" dirty="0" smtClean="0"/>
              <a:t> </a:t>
            </a:r>
            <a:r>
              <a:rPr lang="en-US" dirty="0" err="1" smtClean="0"/>
              <a:t>মালিক</a:t>
            </a:r>
            <a:r>
              <a:rPr lang="en-US" dirty="0" smtClean="0"/>
              <a:t> </a:t>
            </a:r>
            <a:r>
              <a:rPr lang="en-US" dirty="0" err="1" smtClean="0"/>
              <a:t>একজন</a:t>
            </a:r>
            <a:r>
              <a:rPr lang="en-US" dirty="0" smtClean="0"/>
              <a:t> </a:t>
            </a:r>
            <a:r>
              <a:rPr lang="en-US" dirty="0" err="1" smtClean="0"/>
              <a:t>তাকে</a:t>
            </a:r>
            <a:r>
              <a:rPr lang="en-US" dirty="0" smtClean="0"/>
              <a:t> </a:t>
            </a:r>
            <a:r>
              <a:rPr lang="en-US" dirty="0" err="1" smtClean="0"/>
              <a:t>একমালিকানা</a:t>
            </a:r>
            <a:r>
              <a:rPr lang="en-US" dirty="0" smtClean="0"/>
              <a:t>  </a:t>
            </a:r>
            <a:r>
              <a:rPr lang="en-US" dirty="0" err="1" smtClean="0"/>
              <a:t>সংগঠন</a:t>
            </a:r>
            <a:r>
              <a:rPr lang="en-US" dirty="0" smtClean="0"/>
              <a:t>  </a:t>
            </a:r>
            <a:r>
              <a:rPr lang="en-US" dirty="0" err="1" smtClean="0"/>
              <a:t>বলে</a:t>
            </a:r>
            <a:r>
              <a:rPr lang="en-US" dirty="0" smtClean="0"/>
              <a:t> ।</a:t>
            </a:r>
            <a:r>
              <a:rPr lang="en-US" dirty="0" err="1" smtClean="0"/>
              <a:t>মালিক</a:t>
            </a:r>
            <a:r>
              <a:rPr lang="en-US" dirty="0" smtClean="0"/>
              <a:t> </a:t>
            </a:r>
            <a:r>
              <a:rPr lang="en-US" dirty="0" err="1" smtClean="0"/>
              <a:t>একাই</a:t>
            </a:r>
            <a:r>
              <a:rPr lang="en-US" dirty="0" smtClean="0"/>
              <a:t> </a:t>
            </a:r>
            <a:r>
              <a:rPr lang="en-US" dirty="0" err="1" smtClean="0"/>
              <a:t>মুনাফা</a:t>
            </a:r>
            <a:r>
              <a:rPr lang="en-US" dirty="0" smtClean="0"/>
              <a:t> ও </a:t>
            </a:r>
            <a:r>
              <a:rPr lang="en-US" dirty="0" err="1" smtClean="0"/>
              <a:t>ঝুঁকি</a:t>
            </a:r>
            <a:r>
              <a:rPr lang="en-US" dirty="0" smtClean="0"/>
              <a:t> </a:t>
            </a:r>
            <a:r>
              <a:rPr lang="en-US" dirty="0" err="1" smtClean="0"/>
              <a:t>গ্রহন</a:t>
            </a:r>
            <a:r>
              <a:rPr lang="en-US" dirty="0" smtClean="0"/>
              <a:t> </a:t>
            </a:r>
            <a:r>
              <a:rPr lang="en-US" dirty="0" err="1" smtClean="0"/>
              <a:t>করে</a:t>
            </a:r>
            <a:r>
              <a:rPr lang="en-US" dirty="0" smtClean="0"/>
              <a:t> ।</a:t>
            </a:r>
          </a:p>
          <a:p>
            <a:r>
              <a:rPr lang="en-US" dirty="0" err="1" smtClean="0"/>
              <a:t>অংশীদারী</a:t>
            </a:r>
            <a:r>
              <a:rPr lang="en-US" dirty="0" smtClean="0"/>
              <a:t> : </a:t>
            </a:r>
            <a:r>
              <a:rPr lang="en-US" dirty="0" err="1" smtClean="0"/>
              <a:t>যে</a:t>
            </a:r>
            <a:r>
              <a:rPr lang="en-US" dirty="0" smtClean="0"/>
              <a:t> </a:t>
            </a:r>
            <a:r>
              <a:rPr lang="en-US" dirty="0" err="1" smtClean="0"/>
              <a:t>কারবারে</a:t>
            </a:r>
            <a:r>
              <a:rPr lang="en-US" dirty="0" smtClean="0"/>
              <a:t> </a:t>
            </a:r>
            <a:r>
              <a:rPr lang="en-US" dirty="0" err="1" smtClean="0"/>
              <a:t>সদস্য</a:t>
            </a:r>
            <a:r>
              <a:rPr lang="en-US" dirty="0" smtClean="0"/>
              <a:t> </a:t>
            </a:r>
            <a:r>
              <a:rPr lang="en-US" dirty="0" err="1" smtClean="0"/>
              <a:t>সংখ্যা</a:t>
            </a:r>
            <a:r>
              <a:rPr lang="en-US" dirty="0" smtClean="0"/>
              <a:t> ২থেকে ২০ </a:t>
            </a:r>
            <a:r>
              <a:rPr lang="en-US" dirty="0" err="1" smtClean="0"/>
              <a:t>জন</a:t>
            </a:r>
            <a:r>
              <a:rPr lang="en-US" dirty="0" smtClean="0"/>
              <a:t> </a:t>
            </a:r>
            <a:r>
              <a:rPr lang="en-US" dirty="0" err="1" smtClean="0"/>
              <a:t>এবং</a:t>
            </a:r>
            <a:r>
              <a:rPr lang="en-US" dirty="0" smtClean="0"/>
              <a:t> </a:t>
            </a:r>
            <a:r>
              <a:rPr lang="en-US" dirty="0" err="1" smtClean="0"/>
              <a:t>ব্যাংকিং</a:t>
            </a:r>
            <a:r>
              <a:rPr lang="en-US" dirty="0" smtClean="0"/>
              <a:t> </a:t>
            </a:r>
            <a:r>
              <a:rPr lang="en-US" dirty="0" err="1" smtClean="0"/>
              <a:t>কারবারের</a:t>
            </a:r>
            <a:r>
              <a:rPr lang="en-US" dirty="0" smtClean="0"/>
              <a:t> </a:t>
            </a:r>
            <a:r>
              <a:rPr lang="en-US" dirty="0" err="1" smtClean="0"/>
              <a:t>ক্ষেত্রে</a:t>
            </a:r>
            <a:r>
              <a:rPr lang="en-US" dirty="0" smtClean="0"/>
              <a:t> ১০ </a:t>
            </a:r>
            <a:r>
              <a:rPr lang="en-US" dirty="0" err="1" smtClean="0"/>
              <a:t>জন</a:t>
            </a:r>
            <a:r>
              <a:rPr lang="en-US" dirty="0" smtClean="0"/>
              <a:t> </a:t>
            </a:r>
            <a:r>
              <a:rPr lang="en-US" dirty="0" err="1" smtClean="0"/>
              <a:t>তাকে</a:t>
            </a:r>
            <a:r>
              <a:rPr lang="en-US" dirty="0" smtClean="0"/>
              <a:t> </a:t>
            </a:r>
            <a:r>
              <a:rPr lang="en-US" dirty="0" err="1" smtClean="0"/>
              <a:t>অংশীদারী</a:t>
            </a:r>
            <a:r>
              <a:rPr lang="en-US" dirty="0" smtClean="0"/>
              <a:t> </a:t>
            </a:r>
            <a:r>
              <a:rPr lang="en-US" dirty="0" err="1" smtClean="0"/>
              <a:t>কারবার</a:t>
            </a:r>
            <a:r>
              <a:rPr lang="en-US" dirty="0" smtClean="0"/>
              <a:t> </a:t>
            </a:r>
            <a:r>
              <a:rPr lang="en-US" dirty="0" err="1" smtClean="0"/>
              <a:t>বলে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যৌথমূলধনী</a:t>
            </a:r>
            <a:r>
              <a:rPr lang="en-US" dirty="0" smtClean="0"/>
              <a:t> </a:t>
            </a:r>
            <a:r>
              <a:rPr lang="en-US" dirty="0" err="1" smtClean="0"/>
              <a:t>কারবার</a:t>
            </a:r>
            <a:r>
              <a:rPr lang="en-US" dirty="0" smtClean="0"/>
              <a:t> : </a:t>
            </a:r>
            <a:r>
              <a:rPr lang="en-US" dirty="0" err="1" smtClean="0"/>
              <a:t>ইহা</a:t>
            </a:r>
            <a:r>
              <a:rPr lang="en-US" dirty="0" smtClean="0"/>
              <a:t> </a:t>
            </a:r>
            <a:r>
              <a:rPr lang="en-US" dirty="0" err="1" smtClean="0"/>
              <a:t>একটি</a:t>
            </a:r>
            <a:r>
              <a:rPr lang="en-US" dirty="0" smtClean="0"/>
              <a:t> </a:t>
            </a:r>
            <a:r>
              <a:rPr lang="en-US" dirty="0" err="1" smtClean="0"/>
              <a:t>আইনসৃষ্ট</a:t>
            </a:r>
            <a:r>
              <a:rPr lang="en-US" dirty="0" smtClean="0"/>
              <a:t> </a:t>
            </a:r>
            <a:r>
              <a:rPr lang="en-US" dirty="0" err="1" smtClean="0"/>
              <a:t>প্রতিষ্ঠান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ইহা</a:t>
            </a:r>
            <a:r>
              <a:rPr lang="en-US" dirty="0" smtClean="0"/>
              <a:t> ২ </a:t>
            </a:r>
            <a:r>
              <a:rPr lang="en-US" dirty="0" err="1" smtClean="0"/>
              <a:t>প্রকার</a:t>
            </a:r>
            <a:r>
              <a:rPr lang="en-US" dirty="0" smtClean="0"/>
              <a:t> </a:t>
            </a:r>
            <a:r>
              <a:rPr lang="en-US" dirty="0" err="1" smtClean="0"/>
              <a:t>যথা</a:t>
            </a:r>
            <a:r>
              <a:rPr lang="en-US" dirty="0" smtClean="0"/>
              <a:t> : </a:t>
            </a:r>
            <a:r>
              <a:rPr lang="en-US" dirty="0" err="1" smtClean="0"/>
              <a:t>পাবলিক</a:t>
            </a:r>
            <a:r>
              <a:rPr lang="en-US" dirty="0" smtClean="0"/>
              <a:t> </a:t>
            </a:r>
            <a:r>
              <a:rPr lang="en-US" dirty="0" err="1" smtClean="0"/>
              <a:t>লি</a:t>
            </a:r>
            <a:r>
              <a:rPr lang="en-US" dirty="0" smtClean="0"/>
              <a:t>: </a:t>
            </a:r>
            <a:r>
              <a:rPr lang="en-US" dirty="0" err="1" smtClean="0"/>
              <a:t>কোম্পানী</a:t>
            </a:r>
            <a:r>
              <a:rPr lang="en-US" dirty="0" smtClean="0"/>
              <a:t> </a:t>
            </a:r>
            <a:r>
              <a:rPr lang="en-US" dirty="0" err="1" smtClean="0"/>
              <a:t>এবং</a:t>
            </a:r>
            <a:r>
              <a:rPr lang="en-US" dirty="0" smtClean="0"/>
              <a:t> </a:t>
            </a:r>
            <a:r>
              <a:rPr lang="en-US" dirty="0" err="1" smtClean="0"/>
              <a:t>প্রাইভেট</a:t>
            </a:r>
            <a:r>
              <a:rPr lang="en-US" dirty="0" smtClean="0"/>
              <a:t> </a:t>
            </a:r>
            <a:r>
              <a:rPr lang="en-US" dirty="0" err="1" smtClean="0"/>
              <a:t>লি</a:t>
            </a:r>
            <a:r>
              <a:rPr lang="en-US" dirty="0" smtClean="0"/>
              <a:t>:  </a:t>
            </a:r>
            <a:r>
              <a:rPr lang="en-US" dirty="0" err="1" smtClean="0"/>
              <a:t>কোম্পানী</a:t>
            </a:r>
            <a:r>
              <a:rPr lang="en-US" dirty="0" smtClean="0"/>
              <a:t> ।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8382000" cy="635556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সমবায়</a:t>
            </a:r>
            <a:r>
              <a:rPr lang="en-US" dirty="0" smtClean="0"/>
              <a:t> </a:t>
            </a:r>
            <a:r>
              <a:rPr lang="en-US" dirty="0" err="1" smtClean="0"/>
              <a:t>ব্যবসায়</a:t>
            </a:r>
            <a:r>
              <a:rPr lang="en-US" dirty="0" smtClean="0"/>
              <a:t> : </a:t>
            </a:r>
            <a:r>
              <a:rPr lang="en-US" dirty="0" err="1" smtClean="0"/>
              <a:t>সমমনা</a:t>
            </a:r>
            <a:r>
              <a:rPr lang="en-US" dirty="0" smtClean="0"/>
              <a:t> </a:t>
            </a:r>
            <a:r>
              <a:rPr lang="en-US" dirty="0" err="1" smtClean="0"/>
              <a:t>সমশ্রেণির</a:t>
            </a:r>
            <a:r>
              <a:rPr lang="en-US" dirty="0" smtClean="0"/>
              <a:t> </a:t>
            </a:r>
            <a:r>
              <a:rPr lang="en-US" dirty="0" err="1" smtClean="0"/>
              <a:t>কতিপয়</a:t>
            </a:r>
            <a:r>
              <a:rPr lang="en-US" dirty="0" smtClean="0"/>
              <a:t> </a:t>
            </a:r>
            <a:r>
              <a:rPr lang="en-US" dirty="0" err="1" smtClean="0"/>
              <a:t>ব্যক্তি</a:t>
            </a:r>
            <a:r>
              <a:rPr lang="en-US" dirty="0" smtClean="0"/>
              <a:t> </a:t>
            </a:r>
            <a:r>
              <a:rPr lang="en-US" dirty="0" err="1" smtClean="0"/>
              <a:t>একত্রিত</a:t>
            </a:r>
            <a:r>
              <a:rPr lang="en-US" dirty="0" smtClean="0"/>
              <a:t> </a:t>
            </a:r>
            <a:r>
              <a:rPr lang="en-US" dirty="0" err="1" smtClean="0"/>
              <a:t>হয়ে</a:t>
            </a:r>
            <a:r>
              <a:rPr lang="en-US" dirty="0" smtClean="0"/>
              <a:t> </a:t>
            </a:r>
            <a:r>
              <a:rPr lang="en-US" dirty="0" err="1" smtClean="0"/>
              <a:t>নিজেদের</a:t>
            </a:r>
            <a:r>
              <a:rPr lang="en-US" dirty="0" smtClean="0"/>
              <a:t> </a:t>
            </a:r>
            <a:r>
              <a:rPr lang="en-US" dirty="0" err="1" smtClean="0"/>
              <a:t>কল্যাণের</a:t>
            </a:r>
            <a:r>
              <a:rPr lang="en-US" dirty="0" smtClean="0"/>
              <a:t> </a:t>
            </a:r>
            <a:r>
              <a:rPr lang="en-US" dirty="0" err="1" smtClean="0"/>
              <a:t>জন্য</a:t>
            </a:r>
            <a:r>
              <a:rPr lang="en-US" dirty="0" smtClean="0"/>
              <a:t> </a:t>
            </a:r>
            <a:r>
              <a:rPr lang="en-US" dirty="0" err="1" smtClean="0"/>
              <a:t>যে</a:t>
            </a:r>
            <a:r>
              <a:rPr lang="en-US" dirty="0" smtClean="0"/>
              <a:t> </a:t>
            </a:r>
            <a:r>
              <a:rPr lang="en-US" dirty="0" err="1" smtClean="0"/>
              <a:t>কারবার</a:t>
            </a:r>
            <a:r>
              <a:rPr lang="en-US" dirty="0" smtClean="0"/>
              <a:t> </a:t>
            </a:r>
            <a:r>
              <a:rPr lang="en-US" dirty="0" err="1" smtClean="0"/>
              <a:t>গঠন</a:t>
            </a:r>
            <a:r>
              <a:rPr lang="en-US" dirty="0" smtClean="0"/>
              <a:t> </a:t>
            </a:r>
            <a:r>
              <a:rPr lang="en-US" dirty="0" err="1" smtClean="0"/>
              <a:t>করে</a:t>
            </a:r>
            <a:r>
              <a:rPr lang="en-US" dirty="0" smtClean="0"/>
              <a:t> </a:t>
            </a:r>
            <a:r>
              <a:rPr lang="en-US" dirty="0" err="1" smtClean="0"/>
              <a:t>তাকে</a:t>
            </a:r>
            <a:r>
              <a:rPr lang="en-US" dirty="0" smtClean="0"/>
              <a:t> </a:t>
            </a:r>
            <a:r>
              <a:rPr lang="en-US" dirty="0" err="1" smtClean="0"/>
              <a:t>সমবায়</a:t>
            </a:r>
            <a:r>
              <a:rPr lang="en-US" dirty="0" smtClean="0"/>
              <a:t> </a:t>
            </a:r>
            <a:r>
              <a:rPr lang="en-US" dirty="0" err="1" smtClean="0"/>
              <a:t>ব্যবসায়</a:t>
            </a:r>
            <a:r>
              <a:rPr lang="en-US" dirty="0" smtClean="0"/>
              <a:t>  </a:t>
            </a:r>
            <a:r>
              <a:rPr lang="en-US" dirty="0" err="1" smtClean="0"/>
              <a:t>বলে</a:t>
            </a:r>
            <a:r>
              <a:rPr lang="en-US" dirty="0" smtClean="0"/>
              <a:t>। </a:t>
            </a:r>
          </a:p>
          <a:p>
            <a:endParaRPr lang="en-US" dirty="0" smtClean="0"/>
          </a:p>
          <a:p>
            <a:pPr marL="68580" indent="0">
              <a:buNone/>
            </a:pPr>
            <a:r>
              <a:rPr lang="en-US" dirty="0" err="1" smtClean="0"/>
              <a:t>রাষ্ট্রীয়</a:t>
            </a:r>
            <a:r>
              <a:rPr lang="en-US" dirty="0" smtClean="0"/>
              <a:t> </a:t>
            </a:r>
            <a:r>
              <a:rPr lang="en-US" dirty="0" err="1" smtClean="0"/>
              <a:t>কারবার</a:t>
            </a:r>
            <a:r>
              <a:rPr lang="en-US" dirty="0" smtClean="0"/>
              <a:t> : </a:t>
            </a:r>
            <a:r>
              <a:rPr lang="en-US" dirty="0" err="1" smtClean="0"/>
              <a:t>যে</a:t>
            </a:r>
            <a:r>
              <a:rPr lang="en-US" dirty="0" smtClean="0"/>
              <a:t> </a:t>
            </a:r>
            <a:r>
              <a:rPr lang="en-US" dirty="0" err="1" smtClean="0"/>
              <a:t>কারবারের</a:t>
            </a:r>
            <a:r>
              <a:rPr lang="en-US" dirty="0" smtClean="0"/>
              <a:t> </a:t>
            </a:r>
            <a:r>
              <a:rPr lang="en-US" dirty="0" err="1" smtClean="0"/>
              <a:t>মালিক</a:t>
            </a:r>
            <a:r>
              <a:rPr lang="en-US" dirty="0" smtClean="0"/>
              <a:t> </a:t>
            </a:r>
            <a:r>
              <a:rPr lang="en-US" dirty="0" err="1" smtClean="0"/>
              <a:t>সরকার</a:t>
            </a:r>
            <a:r>
              <a:rPr lang="en-US" dirty="0" smtClean="0"/>
              <a:t> </a:t>
            </a:r>
            <a:r>
              <a:rPr lang="en-US" dirty="0" err="1" smtClean="0"/>
              <a:t>অথবা</a:t>
            </a:r>
            <a:r>
              <a:rPr lang="en-US" dirty="0" smtClean="0"/>
              <a:t> ৫০% </a:t>
            </a:r>
            <a:r>
              <a:rPr lang="en-US" dirty="0" err="1" smtClean="0"/>
              <a:t>এর</a:t>
            </a:r>
            <a:r>
              <a:rPr lang="en-US" dirty="0" smtClean="0"/>
              <a:t> </a:t>
            </a:r>
            <a:r>
              <a:rPr lang="en-US" dirty="0" err="1" smtClean="0"/>
              <a:t>বেশি</a:t>
            </a:r>
            <a:r>
              <a:rPr lang="en-US" dirty="0" smtClean="0"/>
              <a:t> </a:t>
            </a:r>
            <a:r>
              <a:rPr lang="en-US" dirty="0" err="1" smtClean="0"/>
              <a:t>শেয়ার</a:t>
            </a:r>
            <a:r>
              <a:rPr lang="en-US" dirty="0" smtClean="0"/>
              <a:t> </a:t>
            </a:r>
            <a:r>
              <a:rPr lang="en-US" dirty="0" err="1" smtClean="0"/>
              <a:t>সরকারের</a:t>
            </a:r>
            <a:r>
              <a:rPr lang="en-US" dirty="0" smtClean="0"/>
              <a:t> </a:t>
            </a:r>
            <a:r>
              <a:rPr lang="en-US" dirty="0" err="1" smtClean="0"/>
              <a:t>তাকে</a:t>
            </a:r>
            <a:r>
              <a:rPr lang="en-US" dirty="0" smtClean="0"/>
              <a:t> </a:t>
            </a:r>
            <a:r>
              <a:rPr lang="en-US" dirty="0" err="1" smtClean="0"/>
              <a:t>রাষ্ট্রীয়</a:t>
            </a:r>
            <a:r>
              <a:rPr lang="en-US" dirty="0" smtClean="0"/>
              <a:t> </a:t>
            </a:r>
            <a:r>
              <a:rPr lang="en-US" dirty="0" err="1" smtClean="0"/>
              <a:t>কারবার</a:t>
            </a:r>
            <a:r>
              <a:rPr lang="en-US" dirty="0" smtClean="0"/>
              <a:t> </a:t>
            </a:r>
            <a:r>
              <a:rPr lang="en-US" dirty="0" err="1" smtClean="0"/>
              <a:t>বলে</a:t>
            </a:r>
            <a:r>
              <a:rPr lang="en-US" dirty="0" smtClean="0"/>
              <a:t>।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 smtClean="0"/>
              <a:t>ব্যবসায়</a:t>
            </a:r>
            <a:r>
              <a:rPr lang="en-US" dirty="0" smtClean="0"/>
              <a:t> </a:t>
            </a:r>
            <a:r>
              <a:rPr lang="en-US" dirty="0" err="1" smtClean="0"/>
              <a:t>জোট</a:t>
            </a:r>
            <a:r>
              <a:rPr lang="en-US" dirty="0" smtClean="0"/>
              <a:t> :</a:t>
            </a:r>
            <a:r>
              <a:rPr lang="en-US" dirty="0" err="1" smtClean="0"/>
              <a:t>পারস্পরিক</a:t>
            </a:r>
            <a:r>
              <a:rPr lang="en-US" dirty="0" smtClean="0"/>
              <a:t> </a:t>
            </a:r>
            <a:r>
              <a:rPr lang="en-US" dirty="0" err="1" smtClean="0"/>
              <a:t>ক্ষতিকর</a:t>
            </a:r>
            <a:r>
              <a:rPr lang="en-US" dirty="0" smtClean="0"/>
              <a:t> </a:t>
            </a:r>
            <a:r>
              <a:rPr lang="en-US" dirty="0" err="1" smtClean="0"/>
              <a:t>প্রতিযোগিতা</a:t>
            </a:r>
            <a:r>
              <a:rPr lang="en-US" dirty="0" smtClean="0"/>
              <a:t> </a:t>
            </a:r>
            <a:r>
              <a:rPr lang="en-US" dirty="0" err="1" smtClean="0"/>
              <a:t>পরিহার</a:t>
            </a:r>
            <a:r>
              <a:rPr lang="en-US" dirty="0" smtClean="0"/>
              <a:t> </a:t>
            </a:r>
            <a:r>
              <a:rPr lang="en-US" dirty="0" err="1" smtClean="0"/>
              <a:t>করে</a:t>
            </a:r>
            <a:r>
              <a:rPr lang="en-US" dirty="0" smtClean="0"/>
              <a:t> </a:t>
            </a:r>
            <a:r>
              <a:rPr lang="en-US" dirty="0" err="1" smtClean="0"/>
              <a:t>নিজেদের</a:t>
            </a:r>
            <a:r>
              <a:rPr lang="en-US" dirty="0" smtClean="0"/>
              <a:t> </a:t>
            </a:r>
            <a:r>
              <a:rPr lang="en-US" dirty="0" err="1" smtClean="0"/>
              <a:t>মুনাফার</a:t>
            </a:r>
            <a:r>
              <a:rPr lang="en-US" dirty="0" smtClean="0"/>
              <a:t> </a:t>
            </a:r>
            <a:r>
              <a:rPr lang="en-US" dirty="0" err="1" smtClean="0"/>
              <a:t>জন্য</a:t>
            </a:r>
            <a:r>
              <a:rPr lang="en-US" dirty="0" smtClean="0"/>
              <a:t> </a:t>
            </a:r>
            <a:r>
              <a:rPr lang="en-US" dirty="0" err="1" smtClean="0"/>
              <a:t>কতিপয়</a:t>
            </a:r>
            <a:r>
              <a:rPr lang="en-US" dirty="0" smtClean="0"/>
              <a:t> </a:t>
            </a:r>
            <a:r>
              <a:rPr lang="en-US" dirty="0" err="1" smtClean="0"/>
              <a:t>ব্যবসায়</a:t>
            </a:r>
            <a:r>
              <a:rPr lang="en-US" dirty="0" smtClean="0"/>
              <a:t> </a:t>
            </a:r>
            <a:r>
              <a:rPr lang="en-US" dirty="0" err="1" smtClean="0"/>
              <a:t>প্রতিষ্ঠান</a:t>
            </a:r>
            <a:r>
              <a:rPr lang="en-US" dirty="0" smtClean="0"/>
              <a:t> </a:t>
            </a:r>
            <a:r>
              <a:rPr lang="en-US" dirty="0" err="1" smtClean="0"/>
              <a:t>একত্রিত</a:t>
            </a:r>
            <a:r>
              <a:rPr lang="en-US" dirty="0" smtClean="0"/>
              <a:t> </a:t>
            </a:r>
            <a:r>
              <a:rPr lang="en-US" dirty="0" err="1" smtClean="0"/>
              <a:t>হয়ে</a:t>
            </a:r>
            <a:r>
              <a:rPr lang="en-US" dirty="0" smtClean="0"/>
              <a:t> </a:t>
            </a:r>
            <a:r>
              <a:rPr lang="en-US" dirty="0" err="1" smtClean="0"/>
              <a:t>যে</a:t>
            </a:r>
            <a:r>
              <a:rPr lang="en-US" dirty="0" smtClean="0"/>
              <a:t> </a:t>
            </a:r>
            <a:r>
              <a:rPr lang="en-US" dirty="0" err="1" smtClean="0"/>
              <a:t>কারবার</a:t>
            </a:r>
            <a:r>
              <a:rPr lang="en-US" dirty="0" smtClean="0"/>
              <a:t> </a:t>
            </a:r>
            <a:r>
              <a:rPr lang="en-US" dirty="0" err="1" smtClean="0"/>
              <a:t>গড়ে</a:t>
            </a:r>
            <a:r>
              <a:rPr lang="en-US" dirty="0" smtClean="0"/>
              <a:t> </a:t>
            </a:r>
            <a:r>
              <a:rPr lang="en-US" dirty="0" err="1" smtClean="0"/>
              <a:t>তোলে</a:t>
            </a:r>
            <a:r>
              <a:rPr lang="en-US" dirty="0" smtClean="0"/>
              <a:t> </a:t>
            </a:r>
            <a:r>
              <a:rPr lang="en-US" dirty="0" err="1" smtClean="0"/>
              <a:t>তাকে</a:t>
            </a:r>
            <a:r>
              <a:rPr lang="en-US" dirty="0" smtClean="0"/>
              <a:t> </a:t>
            </a:r>
            <a:r>
              <a:rPr lang="en-US" dirty="0" err="1" smtClean="0"/>
              <a:t>ব্যবসায়</a:t>
            </a:r>
            <a:r>
              <a:rPr lang="en-US" dirty="0" smtClean="0"/>
              <a:t> </a:t>
            </a:r>
            <a:r>
              <a:rPr lang="en-US" dirty="0" err="1" smtClean="0"/>
              <a:t>জোট</a:t>
            </a:r>
            <a:r>
              <a:rPr lang="en-US" dirty="0" smtClean="0"/>
              <a:t> </a:t>
            </a:r>
            <a:r>
              <a:rPr lang="en-US" dirty="0" err="1" smtClean="0"/>
              <a:t>বলে</a:t>
            </a:r>
            <a:r>
              <a:rPr lang="en-US" dirty="0" smtClean="0"/>
              <a:t>।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61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        </a:t>
            </a:r>
            <a:r>
              <a:rPr lang="en-US" sz="5400" dirty="0" err="1" smtClean="0"/>
              <a:t>মূল্যায়ন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সংগঠন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কাকে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বলে</a:t>
            </a:r>
            <a:r>
              <a:rPr lang="en-US" dirty="0" smtClean="0">
                <a:solidFill>
                  <a:schemeClr val="bg1"/>
                </a:solidFill>
              </a:rPr>
              <a:t> ?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সংগঠন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কত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প্রকার</a:t>
            </a:r>
            <a:r>
              <a:rPr lang="en-US" dirty="0" smtClean="0">
                <a:solidFill>
                  <a:schemeClr val="bg1"/>
                </a:solidFill>
              </a:rPr>
              <a:t> ?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মূলধন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গঠনের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ধাপ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কয়টি</a:t>
            </a:r>
            <a:r>
              <a:rPr lang="en-US" dirty="0" smtClean="0">
                <a:solidFill>
                  <a:schemeClr val="bg1"/>
                </a:solidFill>
              </a:rPr>
              <a:t>?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64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534400" cy="2133600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    </a:t>
            </a:r>
            <a:r>
              <a:rPr lang="en-US" sz="9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জিঞ্জাসা</a:t>
            </a:r>
            <a:endParaRPr lang="en-US" sz="9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438400"/>
            <a:ext cx="8534400" cy="4114800"/>
          </a:xfrm>
          <a:solidFill>
            <a:srgbClr val="92D050"/>
          </a:solidFill>
        </p:spPr>
        <p:txBody>
          <a:bodyPr>
            <a:normAutofit fontScale="55000" lnSpcReduction="20000"/>
          </a:bodyPr>
          <a:lstStyle/>
          <a:p>
            <a:r>
              <a:rPr lang="en-US" sz="58400" dirty="0" smtClean="0">
                <a:solidFill>
                  <a:schemeClr val="bg1"/>
                </a:solidFill>
              </a:rPr>
              <a:t>    ?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4829" y="3657600"/>
            <a:ext cx="2180771" cy="25908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1066800" y="914400"/>
            <a:ext cx="1752600" cy="198120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705600" y="914400"/>
            <a:ext cx="1752600" cy="198120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52800" y="3657600"/>
            <a:ext cx="2180771" cy="25908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43600" y="3629891"/>
            <a:ext cx="2180771" cy="25908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exagon 2"/>
          <p:cNvSpPr/>
          <p:nvPr/>
        </p:nvSpPr>
        <p:spPr>
          <a:xfrm>
            <a:off x="2895600" y="1073727"/>
            <a:ext cx="3685309" cy="1704109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সবাইকে</a:t>
            </a:r>
            <a:r>
              <a:rPr lang="en-US" sz="36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লাল</a:t>
            </a:r>
            <a:r>
              <a:rPr lang="en-US" sz="36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গোলাপ</a:t>
            </a:r>
            <a:r>
              <a:rPr lang="en-US" sz="36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শুভেচ্ছা</a:t>
            </a:r>
            <a:endParaRPr lang="en-US" sz="36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8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2" grpId="0" animBg="1"/>
      <p:bldP spid="2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3" grpId="0" animBg="1"/>
      <p:bldP spid="3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763000" cy="6324600"/>
          </a:xfrm>
          <a:solidFill>
            <a:schemeClr val="accent5"/>
          </a:solidFill>
        </p:spPr>
        <p:txBody>
          <a:bodyPr>
            <a:normAutofit/>
          </a:bodyPr>
          <a:lstStyle/>
          <a:p>
            <a:pPr algn="l"/>
            <a:r>
              <a:rPr lang="en-US" sz="9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9600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বাড়ির</a:t>
            </a:r>
            <a:r>
              <a:rPr lang="en-US" sz="9600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কাজ</a:t>
            </a:r>
            <a:r>
              <a:rPr lang="en-US" sz="9600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:</a:t>
            </a:r>
            <a:br>
              <a:rPr lang="en-US" sz="9600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sz="6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মূলধণ</a:t>
            </a: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গঠনের</a:t>
            </a: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ধাপ</a:t>
            </a: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সমূহ</a:t>
            </a: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শিখবে</a:t>
            </a: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2|উক্ত </a:t>
            </a:r>
            <a:r>
              <a:rPr lang="en-US" sz="6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ধাপসমূহ</a:t>
            </a: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খাতায়</a:t>
            </a: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লিখে</a:t>
            </a: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আনবে</a:t>
            </a: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।</a:t>
            </a:r>
            <a:b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1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!</a:t>
            </a: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</a:b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28600"/>
            <a:ext cx="8534400" cy="632460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US" sz="115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</a:t>
            </a:r>
            <a:r>
              <a:rPr lang="en-US" sz="115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ধন্যবাদ</a:t>
            </a:r>
            <a:endParaRPr lang="en-US" sz="11500" dirty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1026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8534400" cy="4572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-Right Arrow 3"/>
          <p:cNvSpPr/>
          <p:nvPr/>
        </p:nvSpPr>
        <p:spPr>
          <a:xfrm>
            <a:off x="533400" y="-304800"/>
            <a:ext cx="7987636" cy="2209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5400" dirty="0" smtClean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পাঠ </a:t>
            </a:r>
            <a:r>
              <a:rPr lang="bn-BD" sz="5400" dirty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পরিচিতি </a:t>
            </a:r>
            <a:endParaRPr lang="en-US" sz="5400" dirty="0">
              <a:solidFill>
                <a:schemeClr val="bg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381000" y="2057400"/>
            <a:ext cx="8763000" cy="4572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উৎপাদন</a:t>
            </a:r>
            <a:r>
              <a:rPr lang="en-US" sz="54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ব্যবস্থাপনা</a:t>
            </a:r>
            <a:r>
              <a:rPr lang="en-US" sz="54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ওবিপণন</a:t>
            </a:r>
            <a:endParaRPr lang="en-US" sz="5400" dirty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en-US" sz="4000" b="1" dirty="0" err="1" smtClean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দ্বিতীয়</a:t>
            </a:r>
            <a:r>
              <a:rPr lang="en-US" sz="4000" b="1" dirty="0" smtClean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অধ্যায়</a:t>
            </a:r>
            <a:r>
              <a:rPr lang="en-US" sz="4000" b="1" dirty="0" smtClean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4000" b="1" dirty="0" smtClean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  <a:r>
              <a:rPr lang="en-US" sz="4000" b="1" dirty="0" smtClean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(</a:t>
            </a:r>
            <a:r>
              <a:rPr lang="en-US" sz="4000" b="1" dirty="0" err="1" smtClean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উৎপাদনের</a:t>
            </a:r>
            <a:r>
              <a:rPr lang="en-US" sz="4000" b="1" dirty="0" smtClean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উপকরণ</a:t>
            </a:r>
            <a:r>
              <a:rPr lang="en-US" sz="4000" b="1" dirty="0" smtClean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)</a:t>
            </a:r>
          </a:p>
          <a:p>
            <a:pPr algn="ctr"/>
            <a:endParaRPr lang="en-US" sz="3600" b="1" dirty="0" smtClean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endParaRPr lang="en-US" sz="3200" dirty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1555" y="4343400"/>
            <a:ext cx="2057400" cy="18288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উৎপাদন</a:t>
            </a:r>
            <a:r>
              <a:rPr lang="en-US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ব্যবস্থাপনা</a:t>
            </a:r>
            <a:endParaRPr lang="en-US" dirty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36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9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build="allAtOnce" animBg="1"/>
      <p:bldP spid="5" grpId="0" animBg="1"/>
      <p:bldP spid="5" grpId="1" build="allAtOnce" animBg="1"/>
      <p:bldP spid="5" grpId="2" build="allAtOnce" animBg="1"/>
      <p:bldP spid="3" grpId="0" animBg="1"/>
      <p:bldP spid="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914400"/>
          </a:xfrm>
          <a:solidFill>
            <a:schemeClr val="tx2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en-US" dirty="0" smtClean="0"/>
              <a:t>            </a:t>
            </a:r>
            <a:r>
              <a:rPr lang="en-US" dirty="0" err="1" smtClean="0">
                <a:solidFill>
                  <a:schemeClr val="bg1"/>
                </a:solidFill>
              </a:rPr>
              <a:t>পাঠ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ঘোষণা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696200" cy="507444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1026" name="Picture 2" descr="C:\Users\LABPC\Desktop\b761[1].jpg"/>
          <p:cNvPicPr>
            <a:picLocks noChangeAspect="1" noChangeArrowheads="1"/>
          </p:cNvPicPr>
          <p:nvPr/>
        </p:nvPicPr>
        <p:blipFill rotWithShape="1">
          <a:blip r:embed="rId3"/>
          <a:srcRect l="2400" t="-507"/>
          <a:stretch/>
        </p:blipFill>
        <p:spPr bwMode="auto">
          <a:xfrm>
            <a:off x="1828800" y="3505200"/>
            <a:ext cx="6019800" cy="3352799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>
          <a:xfrm>
            <a:off x="685800" y="1295400"/>
            <a:ext cx="2514600" cy="1371600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bg1"/>
                </a:solidFill>
              </a:rPr>
              <a:t>শিরোনাম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52800" y="1219200"/>
            <a:ext cx="57912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উৎপাদনের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উপকরণের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ধারণা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শ্রমের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ধারণা</a:t>
            </a:r>
            <a:r>
              <a:rPr lang="en-US" sz="2400" b="1" dirty="0" smtClean="0">
                <a:solidFill>
                  <a:srgbClr val="FF0000"/>
                </a:solidFill>
              </a:rPr>
              <a:t> ও </a:t>
            </a:r>
            <a:r>
              <a:rPr lang="en-US" sz="2400" b="1" dirty="0" err="1" smtClean="0">
                <a:solidFill>
                  <a:srgbClr val="FF0000"/>
                </a:solidFill>
              </a:rPr>
              <a:t>প্রকারভেদ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মূলধনের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ধারণা</a:t>
            </a:r>
            <a:r>
              <a:rPr lang="en-US" sz="2400" b="1" dirty="0" smtClean="0">
                <a:solidFill>
                  <a:srgbClr val="FF0000"/>
                </a:solidFill>
              </a:rPr>
              <a:t> ও </a:t>
            </a:r>
            <a:r>
              <a:rPr lang="en-US" sz="2400" b="1" dirty="0" err="1" smtClean="0">
                <a:solidFill>
                  <a:srgbClr val="FF0000"/>
                </a:solidFill>
              </a:rPr>
              <a:t>প্রকারভেদ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সংগঠনের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শ্রেণিবিভাগ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উপকরনগুলোর</a:t>
            </a: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</a:rPr>
              <a:t>তুলনামূললক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গুরুত্ব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2192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6700" b="1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শিখনফল</a:t>
            </a:r>
            <a:endParaRPr lang="en-US" b="1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latin typeface="NikoshBAN" pitchFamily="2" charset="0"/>
                <a:cs typeface="NikoshBAN" pitchFamily="2" charset="0"/>
              </a:rPr>
              <a:t>  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0" y="2209801"/>
            <a:ext cx="8001000" cy="3170099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chemeClr val="bg1"/>
                </a:solidFill>
              </a:rPr>
              <a:t>উৎপাদনের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উপকরণের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ধারণা</a:t>
            </a:r>
            <a:endParaRPr lang="en-US" sz="4000" dirty="0" smtClean="0">
              <a:solidFill>
                <a:schemeClr val="bg1"/>
              </a:solidFill>
            </a:endParaRPr>
          </a:p>
          <a:p>
            <a:r>
              <a:rPr lang="en-US" sz="4000" dirty="0" err="1" smtClean="0">
                <a:solidFill>
                  <a:schemeClr val="bg1"/>
                </a:solidFill>
              </a:rPr>
              <a:t>শ্রমের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ধারণা</a:t>
            </a:r>
            <a:r>
              <a:rPr lang="en-US" sz="4000" dirty="0" smtClean="0">
                <a:solidFill>
                  <a:schemeClr val="bg1"/>
                </a:solidFill>
              </a:rPr>
              <a:t> ও </a:t>
            </a:r>
            <a:r>
              <a:rPr lang="en-US" sz="4000" dirty="0" err="1" smtClean="0">
                <a:solidFill>
                  <a:schemeClr val="bg1"/>
                </a:solidFill>
              </a:rPr>
              <a:t>প্রকারভেদ</a:t>
            </a:r>
            <a:endParaRPr lang="en-US" sz="4000" dirty="0" smtClean="0">
              <a:solidFill>
                <a:schemeClr val="bg1"/>
              </a:solidFill>
            </a:endParaRPr>
          </a:p>
          <a:p>
            <a:r>
              <a:rPr lang="en-US" sz="4000" dirty="0" err="1" smtClean="0">
                <a:solidFill>
                  <a:schemeClr val="bg1"/>
                </a:solidFill>
              </a:rPr>
              <a:t>মূলধনের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ধারণা</a:t>
            </a:r>
            <a:r>
              <a:rPr lang="en-US" sz="4000" dirty="0" smtClean="0">
                <a:solidFill>
                  <a:schemeClr val="bg1"/>
                </a:solidFill>
              </a:rPr>
              <a:t> ও </a:t>
            </a:r>
            <a:r>
              <a:rPr lang="en-US" sz="4000" dirty="0" err="1" smtClean="0">
                <a:solidFill>
                  <a:schemeClr val="bg1"/>
                </a:solidFill>
              </a:rPr>
              <a:t>ধাপসমূহ</a:t>
            </a:r>
            <a:endParaRPr lang="en-US" sz="4000" dirty="0" smtClean="0">
              <a:solidFill>
                <a:schemeClr val="bg1"/>
              </a:solidFill>
            </a:endParaRPr>
          </a:p>
          <a:p>
            <a:r>
              <a:rPr lang="en-US" sz="4000" dirty="0" err="1" smtClean="0">
                <a:solidFill>
                  <a:schemeClr val="bg1"/>
                </a:solidFill>
              </a:rPr>
              <a:t>সংগঠনের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শ্রেণিবিভাগ</a:t>
            </a:r>
            <a:endParaRPr lang="en-US" sz="4000" dirty="0" smtClean="0">
              <a:solidFill>
                <a:schemeClr val="bg1"/>
              </a:solidFill>
            </a:endParaRPr>
          </a:p>
          <a:p>
            <a:r>
              <a:rPr lang="en-US" sz="4000" dirty="0" err="1" smtClean="0">
                <a:solidFill>
                  <a:schemeClr val="bg1"/>
                </a:solidFill>
              </a:rPr>
              <a:t>উপকরনগুলোর</a:t>
            </a:r>
            <a:r>
              <a:rPr lang="en-US" sz="4000" dirty="0" smtClean="0">
                <a:solidFill>
                  <a:schemeClr val="bg1"/>
                </a:solidFill>
              </a:rPr>
              <a:t>  </a:t>
            </a:r>
            <a:r>
              <a:rPr lang="en-US" sz="4000" dirty="0" err="1" smtClean="0">
                <a:solidFill>
                  <a:schemeClr val="bg1"/>
                </a:solidFill>
              </a:rPr>
              <a:t>তুলনামূললক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গুরুত্ব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1600200"/>
            <a:ext cx="5791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এই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পাঠ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শেষে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শিক্ষার্থীরা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জানতে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পারবে</a:t>
            </a:r>
            <a:r>
              <a:rPr lang="en-US" sz="2400" dirty="0" smtClean="0">
                <a:solidFill>
                  <a:schemeClr val="bg1"/>
                </a:solidFill>
              </a:rPr>
              <a:t>-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772400" cy="838200"/>
          </a:xfrm>
        </p:spPr>
        <p:txBody>
          <a:bodyPr/>
          <a:lstStyle/>
          <a:p>
            <a:r>
              <a:rPr lang="en-US" b="1" u="sng" dirty="0" err="1" smtClean="0"/>
              <a:t>উৎপাদনের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উপকরণ</a:t>
            </a:r>
            <a:r>
              <a:rPr lang="en-US" b="1" u="sng" dirty="0" smtClean="0"/>
              <a:t> :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610600" cy="4221960"/>
          </a:xfrm>
          <a:solidFill>
            <a:srgbClr val="92D050"/>
          </a:solidFill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err="1" smtClean="0">
                <a:solidFill>
                  <a:schemeClr val="bg1"/>
                </a:solidFill>
              </a:rPr>
              <a:t>কোন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কিছূ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তৈরি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বা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সৃস্টি</a:t>
            </a:r>
            <a:r>
              <a:rPr lang="en-US" b="1" dirty="0" smtClean="0">
                <a:solidFill>
                  <a:schemeClr val="bg1"/>
                </a:solidFill>
              </a:rPr>
              <a:t>  </a:t>
            </a:r>
            <a:r>
              <a:rPr lang="en-US" b="1" dirty="0" err="1" smtClean="0">
                <a:solidFill>
                  <a:schemeClr val="bg1"/>
                </a:solidFill>
              </a:rPr>
              <a:t>করতে</a:t>
            </a:r>
            <a:r>
              <a:rPr lang="en-US" b="1" dirty="0" smtClean="0">
                <a:solidFill>
                  <a:schemeClr val="bg1"/>
                </a:solidFill>
              </a:rPr>
              <a:t>  </a:t>
            </a:r>
            <a:r>
              <a:rPr lang="en-US" b="1" dirty="0" err="1" smtClean="0">
                <a:solidFill>
                  <a:schemeClr val="bg1"/>
                </a:solidFill>
              </a:rPr>
              <a:t>উপকরণের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প্রয়োজন</a:t>
            </a:r>
            <a:r>
              <a:rPr lang="en-US" b="1" dirty="0" smtClean="0">
                <a:solidFill>
                  <a:schemeClr val="bg1"/>
                </a:solidFill>
              </a:rPr>
              <a:t> । </a:t>
            </a:r>
          </a:p>
          <a:p>
            <a:pPr>
              <a:buNone/>
            </a:pPr>
            <a:r>
              <a:rPr lang="en-US" b="1" dirty="0" err="1" smtClean="0">
                <a:solidFill>
                  <a:schemeClr val="bg1"/>
                </a:solidFill>
              </a:rPr>
              <a:t>মানুষ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মূলত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কোন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কিছূ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তৈরি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বা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সৃষ্টি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করতে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পারেনা</a:t>
            </a:r>
            <a:r>
              <a:rPr lang="en-US" b="1" dirty="0" smtClean="0">
                <a:solidFill>
                  <a:schemeClr val="bg1"/>
                </a:solidFill>
              </a:rPr>
              <a:t> । </a:t>
            </a:r>
          </a:p>
          <a:p>
            <a:pPr>
              <a:buNone/>
            </a:pPr>
            <a:r>
              <a:rPr lang="en-US" b="1" dirty="0" err="1" smtClean="0">
                <a:solidFill>
                  <a:schemeClr val="bg1"/>
                </a:solidFill>
              </a:rPr>
              <a:t>প্রকৃতি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প্রদত্ত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সম্পদের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রূপগত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পরিবর্তন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করে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যে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বাড়তি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বিনিময়যোগ্য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উপযোগ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সৃষ্টি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করে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তাকে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উৎপাদন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বলে</a:t>
            </a:r>
            <a:r>
              <a:rPr lang="en-US" b="1" dirty="0" smtClean="0">
                <a:solidFill>
                  <a:schemeClr val="bg1"/>
                </a:solidFill>
              </a:rPr>
              <a:t> । </a:t>
            </a:r>
          </a:p>
          <a:p>
            <a:pPr>
              <a:buNone/>
            </a:pPr>
            <a:r>
              <a:rPr lang="en-US" b="1" dirty="0" err="1" smtClean="0">
                <a:solidFill>
                  <a:schemeClr val="bg1"/>
                </a:solidFill>
              </a:rPr>
              <a:t>আর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এই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প্রকৃতি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প্রদত্ত</a:t>
            </a:r>
            <a:r>
              <a:rPr lang="en-US" b="1" dirty="0" smtClean="0">
                <a:solidFill>
                  <a:schemeClr val="bg1"/>
                </a:solidFill>
              </a:rPr>
              <a:t>   </a:t>
            </a:r>
            <a:r>
              <a:rPr lang="en-US" b="1" dirty="0" err="1" smtClean="0">
                <a:solidFill>
                  <a:schemeClr val="bg1"/>
                </a:solidFill>
              </a:rPr>
              <a:t>সম্পদই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হল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মূলত</a:t>
            </a:r>
            <a:r>
              <a:rPr lang="en-US" b="1" dirty="0" smtClean="0">
                <a:solidFill>
                  <a:schemeClr val="bg1"/>
                </a:solidFill>
              </a:rPr>
              <a:t>  </a:t>
            </a:r>
            <a:r>
              <a:rPr lang="en-US" b="1" dirty="0" err="1" smtClean="0">
                <a:solidFill>
                  <a:schemeClr val="bg1"/>
                </a:solidFill>
              </a:rPr>
              <a:t>উৎপাদনের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উপকরণ</a:t>
            </a:r>
            <a:r>
              <a:rPr lang="en-US" b="1" dirty="0" smtClean="0">
                <a:solidFill>
                  <a:schemeClr val="bg1"/>
                </a:solidFill>
              </a:rPr>
              <a:t>।</a:t>
            </a:r>
          </a:p>
          <a:p>
            <a:pPr>
              <a:buNone/>
            </a:pPr>
            <a:r>
              <a:rPr lang="en-US" b="1" dirty="0" err="1" smtClean="0">
                <a:solidFill>
                  <a:schemeClr val="bg1"/>
                </a:solidFill>
              </a:rPr>
              <a:t>উৎপাদনের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উপকরণ</a:t>
            </a:r>
            <a:r>
              <a:rPr lang="en-US" b="1" dirty="0" smtClean="0">
                <a:solidFill>
                  <a:schemeClr val="bg1"/>
                </a:solidFill>
              </a:rPr>
              <a:t>  ৪টি । </a:t>
            </a:r>
            <a:r>
              <a:rPr lang="en-US" b="1" dirty="0" err="1" smtClean="0">
                <a:solidFill>
                  <a:schemeClr val="bg1"/>
                </a:solidFill>
              </a:rPr>
              <a:t>যথা</a:t>
            </a:r>
            <a:r>
              <a:rPr lang="en-US" b="1" dirty="0" smtClean="0">
                <a:solidFill>
                  <a:schemeClr val="bg1"/>
                </a:solidFill>
              </a:rPr>
              <a:t> : 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                                                                    </a:t>
            </a:r>
            <a:r>
              <a:rPr lang="en-US" sz="3800" dirty="0" smtClean="0">
                <a:solidFill>
                  <a:schemeClr val="bg1"/>
                </a:solidFill>
              </a:rPr>
              <a:t>১।ভূমি </a:t>
            </a:r>
          </a:p>
          <a:p>
            <a:pPr>
              <a:buNone/>
            </a:pPr>
            <a:r>
              <a:rPr lang="en-US" sz="3800" dirty="0" smtClean="0">
                <a:solidFill>
                  <a:schemeClr val="bg1"/>
                </a:solidFill>
              </a:rPr>
              <a:t>                                                           ২। </a:t>
            </a:r>
            <a:r>
              <a:rPr lang="en-US" sz="3800" dirty="0" err="1" smtClean="0">
                <a:solidFill>
                  <a:schemeClr val="bg1"/>
                </a:solidFill>
              </a:rPr>
              <a:t>শ্রম</a:t>
            </a:r>
            <a:r>
              <a:rPr lang="en-US" sz="38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en-US" sz="3800" dirty="0" smtClean="0">
                <a:solidFill>
                  <a:schemeClr val="bg1"/>
                </a:solidFill>
              </a:rPr>
              <a:t>                                                           ৩।মূলধন </a:t>
            </a:r>
          </a:p>
          <a:p>
            <a:pPr>
              <a:buNone/>
            </a:pPr>
            <a:r>
              <a:rPr lang="en-US" sz="3800" dirty="0" smtClean="0">
                <a:solidFill>
                  <a:schemeClr val="bg1"/>
                </a:solidFill>
              </a:rPr>
              <a:t>                                                            ৪।সংগঠন।</a:t>
            </a:r>
            <a:endParaRPr lang="en-US" sz="3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4600" y="3048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    ২য় </a:t>
            </a:r>
            <a:r>
              <a:rPr lang="en-US" sz="3200" dirty="0" err="1" smtClean="0"/>
              <a:t>অধ্যায়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426464"/>
          </a:xfrm>
        </p:spPr>
        <p:txBody>
          <a:bodyPr/>
          <a:lstStyle/>
          <a:p>
            <a:r>
              <a:rPr lang="en-US" dirty="0" smtClean="0"/>
              <a:t>    </a:t>
            </a:r>
            <a:r>
              <a:rPr lang="en-US" sz="4400" dirty="0" err="1" smtClean="0"/>
              <a:t>শ্রমের</a:t>
            </a:r>
            <a:r>
              <a:rPr lang="en-US" sz="4400" dirty="0" smtClean="0"/>
              <a:t> </a:t>
            </a:r>
            <a:r>
              <a:rPr lang="en-US" sz="4400" dirty="0" err="1" smtClean="0"/>
              <a:t>ধারণা</a:t>
            </a:r>
            <a:r>
              <a:rPr lang="en-US" sz="4400" dirty="0" smtClean="0"/>
              <a:t> ও </a:t>
            </a:r>
            <a:r>
              <a:rPr lang="en-US" sz="4400" dirty="0" err="1" smtClean="0"/>
              <a:t>প্রকারভেদ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/>
              <a:t> </a:t>
            </a:r>
            <a:r>
              <a:rPr lang="en-US" sz="4400" dirty="0" smtClean="0"/>
              <a:t>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560"/>
            <a:ext cx="868680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/>
              <a:t>শ্রম</a:t>
            </a:r>
            <a:r>
              <a:rPr lang="en-US" dirty="0" smtClean="0"/>
              <a:t> : </a:t>
            </a:r>
            <a:r>
              <a:rPr lang="en-US" dirty="0" err="1" smtClean="0"/>
              <a:t>সহজ</a:t>
            </a:r>
            <a:r>
              <a:rPr lang="en-US" dirty="0" smtClean="0"/>
              <a:t> </a:t>
            </a:r>
            <a:r>
              <a:rPr lang="en-US" dirty="0" err="1" smtClean="0"/>
              <a:t>ভাষায়</a:t>
            </a:r>
            <a:r>
              <a:rPr lang="en-US" dirty="0" smtClean="0"/>
              <a:t> </a:t>
            </a:r>
            <a:r>
              <a:rPr lang="en-US" dirty="0" err="1" smtClean="0"/>
              <a:t>শ্রম</a:t>
            </a:r>
            <a:r>
              <a:rPr lang="en-US" dirty="0" smtClean="0"/>
              <a:t> </a:t>
            </a:r>
            <a:r>
              <a:rPr lang="en-US" dirty="0" err="1" smtClean="0"/>
              <a:t>বলতে</a:t>
            </a:r>
            <a:r>
              <a:rPr lang="en-US" dirty="0" smtClean="0"/>
              <a:t> </a:t>
            </a:r>
            <a:r>
              <a:rPr lang="en-US" dirty="0" err="1" smtClean="0"/>
              <a:t>মানুষের</a:t>
            </a:r>
            <a:r>
              <a:rPr lang="en-US" dirty="0" smtClean="0"/>
              <a:t> </a:t>
            </a:r>
            <a:r>
              <a:rPr lang="en-US" dirty="0" err="1" smtClean="0"/>
              <a:t>দৈহিক</a:t>
            </a:r>
            <a:r>
              <a:rPr lang="en-US" dirty="0" smtClean="0"/>
              <a:t> ও </a:t>
            </a:r>
            <a:r>
              <a:rPr lang="en-US" dirty="0" err="1" smtClean="0"/>
              <a:t>শারীরিক</a:t>
            </a:r>
            <a:r>
              <a:rPr lang="en-US" dirty="0" smtClean="0"/>
              <a:t> </a:t>
            </a:r>
            <a:r>
              <a:rPr lang="en-US" dirty="0" err="1" smtClean="0"/>
              <a:t>পরিশ্রমকে</a:t>
            </a:r>
            <a:r>
              <a:rPr lang="en-US" dirty="0" smtClean="0"/>
              <a:t> </a:t>
            </a:r>
            <a:r>
              <a:rPr lang="en-US" dirty="0" err="1" smtClean="0"/>
              <a:t>বোঝায়</a:t>
            </a:r>
            <a:r>
              <a:rPr lang="en-US" dirty="0" smtClean="0"/>
              <a:t> </a:t>
            </a:r>
            <a:r>
              <a:rPr lang="en-US" dirty="0" err="1" smtClean="0"/>
              <a:t>যার</a:t>
            </a:r>
            <a:r>
              <a:rPr lang="en-US" dirty="0" smtClean="0"/>
              <a:t> </a:t>
            </a:r>
            <a:r>
              <a:rPr lang="en-US" dirty="0" err="1" smtClean="0"/>
              <a:t>দ্বারা</a:t>
            </a:r>
            <a:r>
              <a:rPr lang="en-US" dirty="0" smtClean="0"/>
              <a:t> </a:t>
            </a:r>
            <a:r>
              <a:rPr lang="en-US" dirty="0" err="1" smtClean="0"/>
              <a:t>অর্থ</a:t>
            </a:r>
            <a:r>
              <a:rPr lang="en-US" dirty="0" smtClean="0"/>
              <a:t> </a:t>
            </a:r>
            <a:r>
              <a:rPr lang="en-US" dirty="0" err="1" smtClean="0"/>
              <a:t>উপার্জন</a:t>
            </a:r>
            <a:r>
              <a:rPr lang="en-US" dirty="0" smtClean="0"/>
              <a:t> </a:t>
            </a:r>
            <a:r>
              <a:rPr lang="en-US" dirty="0" err="1" smtClean="0"/>
              <a:t>করা</a:t>
            </a:r>
            <a:r>
              <a:rPr lang="en-US" dirty="0" smtClean="0"/>
              <a:t> </a:t>
            </a:r>
            <a:r>
              <a:rPr lang="en-US" dirty="0" err="1" smtClean="0"/>
              <a:t>যায়</a:t>
            </a:r>
            <a:r>
              <a:rPr lang="en-US" dirty="0" smtClean="0"/>
              <a:t> ।</a:t>
            </a:r>
          </a:p>
          <a:p>
            <a:pPr>
              <a:buNone/>
            </a:pPr>
            <a:r>
              <a:rPr lang="en-US" dirty="0" err="1" smtClean="0"/>
              <a:t>যেমন</a:t>
            </a:r>
            <a:r>
              <a:rPr lang="en-US" dirty="0" smtClean="0"/>
              <a:t> : </a:t>
            </a:r>
            <a:r>
              <a:rPr lang="en-US" dirty="0" err="1" smtClean="0"/>
              <a:t>একজন</a:t>
            </a:r>
            <a:r>
              <a:rPr lang="en-US" dirty="0" smtClean="0"/>
              <a:t> </a:t>
            </a:r>
            <a:r>
              <a:rPr lang="en-US" dirty="0" err="1" smtClean="0"/>
              <a:t>ডায়াবেটিস</a:t>
            </a:r>
            <a:r>
              <a:rPr lang="en-US" dirty="0" smtClean="0"/>
              <a:t> </a:t>
            </a:r>
            <a:r>
              <a:rPr lang="en-US" dirty="0" err="1" smtClean="0"/>
              <a:t>রোগী</a:t>
            </a:r>
            <a:r>
              <a:rPr lang="en-US" dirty="0" smtClean="0"/>
              <a:t> </a:t>
            </a:r>
            <a:r>
              <a:rPr lang="en-US" dirty="0" err="1" smtClean="0"/>
              <a:t>যদি</a:t>
            </a:r>
            <a:r>
              <a:rPr lang="en-US" dirty="0" smtClean="0"/>
              <a:t> </a:t>
            </a:r>
            <a:r>
              <a:rPr lang="en-US" dirty="0" err="1" smtClean="0"/>
              <a:t>তার</a:t>
            </a:r>
            <a:r>
              <a:rPr lang="en-US" dirty="0" smtClean="0"/>
              <a:t> </a:t>
            </a:r>
            <a:r>
              <a:rPr lang="en-US" dirty="0" err="1" smtClean="0"/>
              <a:t>অসুখ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নিয়ন্ত্রণের</a:t>
            </a:r>
            <a:r>
              <a:rPr lang="en-US" dirty="0" smtClean="0"/>
              <a:t> </a:t>
            </a:r>
            <a:r>
              <a:rPr lang="en-US" dirty="0" err="1" smtClean="0"/>
              <a:t>জন্য</a:t>
            </a:r>
            <a:r>
              <a:rPr lang="en-US" dirty="0" smtClean="0"/>
              <a:t> </a:t>
            </a:r>
            <a:r>
              <a:rPr lang="en-US" dirty="0" err="1" smtClean="0"/>
              <a:t>পরিশ্রম</a:t>
            </a:r>
            <a:r>
              <a:rPr lang="en-US" dirty="0" smtClean="0"/>
              <a:t> </a:t>
            </a:r>
            <a:r>
              <a:rPr lang="en-US" dirty="0" err="1" smtClean="0"/>
              <a:t>করে</a:t>
            </a:r>
            <a:r>
              <a:rPr lang="en-US" dirty="0" smtClean="0"/>
              <a:t> </a:t>
            </a:r>
            <a:r>
              <a:rPr lang="en-US" dirty="0" err="1" smtClean="0"/>
              <a:t>তখন</a:t>
            </a:r>
            <a:r>
              <a:rPr lang="en-US" dirty="0" smtClean="0"/>
              <a:t> </a:t>
            </a:r>
            <a:r>
              <a:rPr lang="en-US" dirty="0" err="1" smtClean="0"/>
              <a:t>তাকে</a:t>
            </a:r>
            <a:r>
              <a:rPr lang="en-US" dirty="0" smtClean="0"/>
              <a:t> </a:t>
            </a:r>
            <a:r>
              <a:rPr lang="en-US" dirty="0" err="1" smtClean="0"/>
              <a:t>শ্রম</a:t>
            </a:r>
            <a:r>
              <a:rPr lang="en-US" dirty="0" smtClean="0"/>
              <a:t> </a:t>
            </a:r>
            <a:r>
              <a:rPr lang="en-US" dirty="0" err="1" smtClean="0"/>
              <a:t>বলা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যাবেনা</a:t>
            </a:r>
            <a:r>
              <a:rPr lang="en-US" dirty="0" smtClean="0"/>
              <a:t> ।  </a:t>
            </a:r>
          </a:p>
          <a:p>
            <a:pPr>
              <a:buNone/>
            </a:pPr>
            <a:r>
              <a:rPr lang="en-US" dirty="0" err="1" smtClean="0"/>
              <a:t>শ্রম</a:t>
            </a:r>
            <a:r>
              <a:rPr lang="en-US" dirty="0" smtClean="0"/>
              <a:t> </a:t>
            </a:r>
            <a:r>
              <a:rPr lang="en-US" dirty="0" err="1" smtClean="0"/>
              <a:t>হতে</a:t>
            </a:r>
            <a:r>
              <a:rPr lang="en-US" dirty="0" smtClean="0"/>
              <a:t> </a:t>
            </a:r>
            <a:r>
              <a:rPr lang="en-US" dirty="0" err="1" smtClean="0"/>
              <a:t>হলে</a:t>
            </a:r>
            <a:r>
              <a:rPr lang="en-US" dirty="0" smtClean="0"/>
              <a:t> </a:t>
            </a:r>
            <a:r>
              <a:rPr lang="en-US" dirty="0" err="1" smtClean="0"/>
              <a:t>তা</a:t>
            </a:r>
            <a:r>
              <a:rPr lang="en-US" dirty="0" smtClean="0"/>
              <a:t> </a:t>
            </a:r>
            <a:r>
              <a:rPr lang="en-US" dirty="0" err="1" smtClean="0"/>
              <a:t>অবশ্যই</a:t>
            </a:r>
            <a:r>
              <a:rPr lang="en-US" dirty="0" smtClean="0"/>
              <a:t> </a:t>
            </a:r>
            <a:r>
              <a:rPr lang="en-US" dirty="0" err="1" smtClean="0"/>
              <a:t>অর্থ</a:t>
            </a:r>
            <a:r>
              <a:rPr lang="en-US" dirty="0" smtClean="0"/>
              <a:t> </a:t>
            </a:r>
            <a:r>
              <a:rPr lang="en-US" dirty="0" err="1" smtClean="0"/>
              <a:t>উপার্জনের</a:t>
            </a:r>
            <a:r>
              <a:rPr lang="en-US" dirty="0" smtClean="0"/>
              <a:t> </a:t>
            </a:r>
            <a:r>
              <a:rPr lang="en-US" dirty="0" err="1" smtClean="0"/>
              <a:t>সাথে</a:t>
            </a:r>
            <a:r>
              <a:rPr lang="en-US" dirty="0" smtClean="0"/>
              <a:t> </a:t>
            </a:r>
            <a:r>
              <a:rPr lang="en-US" dirty="0" err="1" smtClean="0"/>
              <a:t>সম্পৃক্ত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হতে</a:t>
            </a:r>
            <a:r>
              <a:rPr lang="en-US" dirty="0" smtClean="0"/>
              <a:t> </a:t>
            </a:r>
            <a:r>
              <a:rPr lang="en-US" dirty="0" err="1" smtClean="0"/>
              <a:t>হবে</a:t>
            </a:r>
            <a:r>
              <a:rPr lang="en-US" dirty="0" smtClean="0"/>
              <a:t>।</a:t>
            </a:r>
          </a:p>
          <a:p>
            <a:pPr>
              <a:buNone/>
            </a:pPr>
            <a:r>
              <a:rPr lang="en-US" dirty="0" err="1" smtClean="0"/>
              <a:t>যেমন</a:t>
            </a:r>
            <a:r>
              <a:rPr lang="en-US" dirty="0" smtClean="0"/>
              <a:t>: </a:t>
            </a:r>
            <a:r>
              <a:rPr lang="en-US" dirty="0" err="1" smtClean="0"/>
              <a:t>একজন</a:t>
            </a:r>
            <a:r>
              <a:rPr lang="en-US" dirty="0" smtClean="0"/>
              <a:t> </a:t>
            </a:r>
            <a:r>
              <a:rPr lang="en-US" dirty="0" err="1" smtClean="0"/>
              <a:t>রিক্সাওয়ালা</a:t>
            </a:r>
            <a:r>
              <a:rPr lang="en-US" dirty="0" smtClean="0"/>
              <a:t>  </a:t>
            </a:r>
            <a:r>
              <a:rPr lang="en-US" dirty="0" err="1" smtClean="0"/>
              <a:t>যে</a:t>
            </a:r>
            <a:r>
              <a:rPr lang="en-US" dirty="0" smtClean="0"/>
              <a:t>  </a:t>
            </a:r>
            <a:r>
              <a:rPr lang="en-US" dirty="0" err="1" smtClean="0"/>
              <a:t>পরিশ্রম</a:t>
            </a:r>
            <a:r>
              <a:rPr lang="en-US" dirty="0" smtClean="0"/>
              <a:t> </a:t>
            </a:r>
            <a:r>
              <a:rPr lang="en-US" dirty="0" err="1" smtClean="0"/>
              <a:t>করেন</a:t>
            </a:r>
            <a:r>
              <a:rPr lang="en-US" dirty="0" smtClean="0"/>
              <a:t> </a:t>
            </a:r>
            <a:r>
              <a:rPr lang="en-US" dirty="0" err="1" smtClean="0"/>
              <a:t>তা</a:t>
            </a:r>
            <a:r>
              <a:rPr lang="en-US" dirty="0" smtClean="0"/>
              <a:t> </a:t>
            </a:r>
            <a:r>
              <a:rPr lang="en-US" dirty="0" err="1" smtClean="0"/>
              <a:t>অর্থ</a:t>
            </a:r>
            <a:r>
              <a:rPr lang="en-US" dirty="0" smtClean="0"/>
              <a:t> </a:t>
            </a:r>
            <a:r>
              <a:rPr lang="en-US" dirty="0" err="1" smtClean="0"/>
              <a:t>উপার্জনের</a:t>
            </a:r>
            <a:r>
              <a:rPr lang="en-US" dirty="0" smtClean="0"/>
              <a:t> </a:t>
            </a:r>
            <a:r>
              <a:rPr lang="en-US" dirty="0" err="1" smtClean="0"/>
              <a:t>সাথে</a:t>
            </a:r>
            <a:r>
              <a:rPr lang="en-US" dirty="0" smtClean="0"/>
              <a:t> </a:t>
            </a:r>
            <a:r>
              <a:rPr lang="en-US" dirty="0" err="1" smtClean="0"/>
              <a:t>জড়িত</a:t>
            </a:r>
            <a:r>
              <a:rPr lang="en-US" dirty="0" smtClean="0"/>
              <a:t> </a:t>
            </a:r>
            <a:r>
              <a:rPr lang="en-US" dirty="0" err="1" smtClean="0"/>
              <a:t>বিধায়</a:t>
            </a:r>
            <a:r>
              <a:rPr lang="en-US" dirty="0" smtClean="0"/>
              <a:t> </a:t>
            </a:r>
            <a:r>
              <a:rPr lang="en-US" dirty="0" err="1" smtClean="0"/>
              <a:t>তাকে</a:t>
            </a:r>
            <a:r>
              <a:rPr lang="en-US" dirty="0" smtClean="0"/>
              <a:t> </a:t>
            </a:r>
            <a:r>
              <a:rPr lang="en-US" dirty="0" err="1" smtClean="0"/>
              <a:t>শ্রম</a:t>
            </a:r>
            <a:r>
              <a:rPr lang="en-US" dirty="0" smtClean="0"/>
              <a:t>   </a:t>
            </a:r>
            <a:r>
              <a:rPr lang="en-US" dirty="0" err="1" smtClean="0"/>
              <a:t>বলে</a:t>
            </a:r>
            <a:r>
              <a:rPr lang="en-US" dirty="0" smtClean="0"/>
              <a:t>।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1426464"/>
          </a:xfrm>
          <a:solidFill>
            <a:schemeClr val="accent3"/>
          </a:solidFill>
        </p:spPr>
        <p:txBody>
          <a:bodyPr/>
          <a:lstStyle/>
          <a:p>
            <a:r>
              <a:rPr lang="en-US" sz="6600" dirty="0" smtClean="0">
                <a:solidFill>
                  <a:schemeClr val="bg1"/>
                </a:solidFill>
              </a:rPr>
              <a:t>       </a:t>
            </a:r>
            <a:r>
              <a:rPr lang="en-US" sz="6600" dirty="0" err="1" smtClean="0">
                <a:solidFill>
                  <a:schemeClr val="bg1"/>
                </a:solidFill>
              </a:rPr>
              <a:t>প্রকারভেদ</a:t>
            </a:r>
            <a:r>
              <a:rPr lang="en-US" sz="6600" dirty="0" smtClean="0">
                <a:solidFill>
                  <a:schemeClr val="bg1"/>
                </a:solidFill>
              </a:rPr>
              <a:t> :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4831560"/>
          </a:xfrm>
          <a:solidFill>
            <a:schemeClr val="tx2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sz="3200" dirty="0" err="1" smtClean="0"/>
              <a:t>শ্রম</a:t>
            </a:r>
            <a:r>
              <a:rPr lang="en-US" sz="3200" dirty="0" smtClean="0"/>
              <a:t> </a:t>
            </a:r>
            <a:r>
              <a:rPr lang="en-US" sz="3200" dirty="0" err="1" smtClean="0"/>
              <a:t>সাধারণত</a:t>
            </a:r>
            <a:r>
              <a:rPr lang="en-US" sz="3200" dirty="0" smtClean="0"/>
              <a:t> ২ </a:t>
            </a:r>
            <a:r>
              <a:rPr lang="en-US" sz="3200" dirty="0" err="1" smtClean="0"/>
              <a:t>প্রকার</a:t>
            </a:r>
            <a:r>
              <a:rPr lang="en-US" sz="3200" dirty="0" smtClean="0"/>
              <a:t> । </a:t>
            </a:r>
            <a:r>
              <a:rPr lang="en-US" sz="3200" dirty="0" err="1" smtClean="0"/>
              <a:t>যথা</a:t>
            </a:r>
            <a:r>
              <a:rPr lang="en-US" sz="3200" dirty="0" smtClean="0"/>
              <a:t> :</a:t>
            </a:r>
          </a:p>
          <a:p>
            <a:pPr marL="68580" indent="0">
              <a:buNone/>
            </a:pPr>
            <a:r>
              <a:rPr lang="en-US" sz="3200" dirty="0" smtClean="0"/>
              <a:t>                                                    ১। </a:t>
            </a:r>
            <a:r>
              <a:rPr lang="en-US" sz="3200" dirty="0" err="1" smtClean="0"/>
              <a:t>শারীরিক</a:t>
            </a:r>
            <a:r>
              <a:rPr lang="en-US" sz="3200" dirty="0" smtClean="0"/>
              <a:t> </a:t>
            </a:r>
            <a:r>
              <a:rPr lang="en-US" sz="3200" dirty="0" err="1" smtClean="0"/>
              <a:t>শ্রম</a:t>
            </a:r>
            <a:r>
              <a:rPr lang="en-US" sz="3200" dirty="0" smtClean="0"/>
              <a:t> </a:t>
            </a:r>
          </a:p>
          <a:p>
            <a:pPr marL="68580" indent="0">
              <a:buNone/>
            </a:pPr>
            <a:r>
              <a:rPr lang="en-US" sz="3200" dirty="0" smtClean="0"/>
              <a:t>                                                    ২। </a:t>
            </a:r>
            <a:r>
              <a:rPr lang="en-US" sz="3200" dirty="0" err="1" smtClean="0"/>
              <a:t>মানসিক</a:t>
            </a:r>
            <a:r>
              <a:rPr lang="en-US" sz="3200" dirty="0" smtClean="0"/>
              <a:t> </a:t>
            </a:r>
            <a:r>
              <a:rPr lang="en-US" sz="3200" dirty="0" err="1" smtClean="0"/>
              <a:t>শ্রম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১।শারীরিক </a:t>
            </a:r>
            <a:r>
              <a:rPr lang="en-US" sz="3200" dirty="0" err="1" smtClean="0"/>
              <a:t>শ্রম</a:t>
            </a:r>
            <a:r>
              <a:rPr lang="en-US" sz="3200" dirty="0" smtClean="0"/>
              <a:t> : </a:t>
            </a:r>
            <a:r>
              <a:rPr lang="en-US" sz="3200" dirty="0" err="1" smtClean="0"/>
              <a:t>কোন</a:t>
            </a:r>
            <a:r>
              <a:rPr lang="en-US" sz="3200" dirty="0" smtClean="0"/>
              <a:t> </a:t>
            </a:r>
            <a:r>
              <a:rPr lang="en-US" sz="3200" dirty="0" err="1" smtClean="0"/>
              <a:t>ব্যক্তির</a:t>
            </a:r>
            <a:r>
              <a:rPr lang="en-US" sz="3200" dirty="0" smtClean="0"/>
              <a:t> </a:t>
            </a:r>
            <a:r>
              <a:rPr lang="en-US" sz="3200" dirty="0" err="1" smtClean="0"/>
              <a:t>কায়িক</a:t>
            </a:r>
            <a:r>
              <a:rPr lang="en-US" sz="3200" dirty="0" smtClean="0"/>
              <a:t> </a:t>
            </a:r>
            <a:r>
              <a:rPr lang="en-US" sz="3200" dirty="0" err="1" smtClean="0"/>
              <a:t>শ্রমকে</a:t>
            </a:r>
            <a:r>
              <a:rPr lang="en-US" sz="3200" dirty="0" smtClean="0"/>
              <a:t> </a:t>
            </a:r>
            <a:r>
              <a:rPr lang="en-US" sz="3200" dirty="0" err="1" smtClean="0"/>
              <a:t>শারীরিক</a:t>
            </a:r>
            <a:r>
              <a:rPr lang="en-US" sz="3200" dirty="0" smtClean="0"/>
              <a:t> </a:t>
            </a:r>
            <a:r>
              <a:rPr lang="en-US" sz="3200" dirty="0" err="1" smtClean="0"/>
              <a:t>শ্রম</a:t>
            </a:r>
            <a:r>
              <a:rPr lang="en-US" sz="3200" dirty="0" smtClean="0"/>
              <a:t> </a:t>
            </a:r>
            <a:r>
              <a:rPr lang="en-US" sz="3200" dirty="0" err="1" smtClean="0"/>
              <a:t>বলে</a:t>
            </a:r>
            <a:r>
              <a:rPr lang="en-US" sz="3200" dirty="0" smtClean="0"/>
              <a:t> । </a:t>
            </a:r>
            <a:r>
              <a:rPr lang="en-US" sz="3200" dirty="0" err="1" smtClean="0"/>
              <a:t>যেমন</a:t>
            </a:r>
            <a:r>
              <a:rPr lang="en-US" sz="3200" dirty="0" smtClean="0"/>
              <a:t> : </a:t>
            </a:r>
            <a:r>
              <a:rPr lang="en-US" sz="3200" dirty="0" err="1" smtClean="0"/>
              <a:t>উৎপাদন</a:t>
            </a:r>
            <a:r>
              <a:rPr lang="en-US" sz="3200" dirty="0" smtClean="0"/>
              <a:t> </a:t>
            </a:r>
            <a:r>
              <a:rPr lang="en-US" sz="3200" dirty="0" err="1" smtClean="0"/>
              <a:t>কর্মী</a:t>
            </a:r>
            <a:r>
              <a:rPr lang="en-US" sz="3200" dirty="0" smtClean="0"/>
              <a:t> ।</a:t>
            </a:r>
          </a:p>
          <a:p>
            <a:pPr>
              <a:buNone/>
            </a:pPr>
            <a:r>
              <a:rPr lang="en-US" sz="3200" dirty="0" smtClean="0"/>
              <a:t>২। </a:t>
            </a:r>
            <a:r>
              <a:rPr lang="en-US" sz="3200" dirty="0" err="1" smtClean="0"/>
              <a:t>মানসিক</a:t>
            </a:r>
            <a:r>
              <a:rPr lang="en-US" sz="3200" dirty="0" smtClean="0"/>
              <a:t> </a:t>
            </a:r>
            <a:r>
              <a:rPr lang="en-US" sz="3200" dirty="0" err="1" smtClean="0"/>
              <a:t>শ্রম</a:t>
            </a:r>
            <a:r>
              <a:rPr lang="en-US" sz="3200" dirty="0" smtClean="0"/>
              <a:t> : </a:t>
            </a:r>
            <a:r>
              <a:rPr lang="en-US" sz="3200" dirty="0" err="1" smtClean="0"/>
              <a:t>এমন</a:t>
            </a:r>
            <a:r>
              <a:rPr lang="en-US" sz="3200" dirty="0" smtClean="0"/>
              <a:t> </a:t>
            </a:r>
            <a:r>
              <a:rPr lang="en-US" sz="3200" dirty="0" err="1" smtClean="0"/>
              <a:t>কিছু</a:t>
            </a:r>
            <a:r>
              <a:rPr lang="en-US" sz="3200" dirty="0" smtClean="0"/>
              <a:t> </a:t>
            </a:r>
            <a:r>
              <a:rPr lang="en-US" sz="3200" dirty="0" err="1" smtClean="0"/>
              <a:t>শ্রম</a:t>
            </a:r>
            <a:r>
              <a:rPr lang="en-US" sz="3200" dirty="0" smtClean="0"/>
              <a:t> </a:t>
            </a:r>
            <a:r>
              <a:rPr lang="en-US" sz="3200" dirty="0" err="1" smtClean="0"/>
              <a:t>আছে</a:t>
            </a:r>
            <a:r>
              <a:rPr lang="en-US" sz="3200" dirty="0" smtClean="0"/>
              <a:t> </a:t>
            </a:r>
            <a:r>
              <a:rPr lang="en-US" sz="3200" dirty="0" err="1" smtClean="0"/>
              <a:t>যা</a:t>
            </a:r>
            <a:r>
              <a:rPr lang="en-US" sz="3200" dirty="0" smtClean="0"/>
              <a:t>  </a:t>
            </a:r>
            <a:r>
              <a:rPr lang="en-US" sz="3200" dirty="0" err="1" smtClean="0"/>
              <a:t>কায়িক</a:t>
            </a:r>
            <a:r>
              <a:rPr lang="en-US" sz="3200" dirty="0" smtClean="0"/>
              <a:t> </a:t>
            </a:r>
            <a:r>
              <a:rPr lang="en-US" sz="3200" dirty="0" err="1" smtClean="0"/>
              <a:t>নয়</a:t>
            </a:r>
            <a:r>
              <a:rPr lang="en-US" sz="3200" dirty="0" smtClean="0"/>
              <a:t> </a:t>
            </a:r>
            <a:r>
              <a:rPr lang="en-US" sz="3200" dirty="0" err="1" smtClean="0"/>
              <a:t>সে</a:t>
            </a:r>
            <a:r>
              <a:rPr lang="en-US" sz="3200" dirty="0" smtClean="0"/>
              <a:t> </a:t>
            </a:r>
            <a:r>
              <a:rPr lang="en-US" sz="3200" dirty="0" err="1" smtClean="0"/>
              <a:t>গুলো</a:t>
            </a:r>
            <a:r>
              <a:rPr lang="en-US" sz="3200" dirty="0" smtClean="0"/>
              <a:t> </a:t>
            </a:r>
            <a:r>
              <a:rPr lang="en-US" sz="3200" dirty="0" err="1" smtClean="0"/>
              <a:t>কে</a:t>
            </a:r>
            <a:r>
              <a:rPr lang="en-US" sz="3200" dirty="0" smtClean="0"/>
              <a:t> </a:t>
            </a:r>
            <a:r>
              <a:rPr lang="en-US" sz="3200" dirty="0" err="1" smtClean="0"/>
              <a:t>মানসিক</a:t>
            </a:r>
            <a:r>
              <a:rPr lang="en-US" sz="3200" dirty="0" smtClean="0"/>
              <a:t> </a:t>
            </a:r>
            <a:r>
              <a:rPr lang="en-US" sz="3200" dirty="0" err="1" smtClean="0"/>
              <a:t>শ্রম</a:t>
            </a:r>
            <a:r>
              <a:rPr lang="en-US" sz="3200" dirty="0" smtClean="0"/>
              <a:t> </a:t>
            </a:r>
            <a:r>
              <a:rPr lang="en-US" sz="3200" dirty="0" err="1" smtClean="0"/>
              <a:t>বলে</a:t>
            </a:r>
            <a:r>
              <a:rPr lang="en-US" sz="3200" dirty="0" smtClean="0"/>
              <a:t>।</a:t>
            </a:r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en-US" sz="3200" dirty="0" err="1" smtClean="0"/>
              <a:t>যেমন</a:t>
            </a:r>
            <a:r>
              <a:rPr lang="en-US" sz="3200" dirty="0" smtClean="0"/>
              <a:t> : </a:t>
            </a:r>
            <a:r>
              <a:rPr lang="en-US" sz="3200" dirty="0" err="1" smtClean="0"/>
              <a:t>ডাক্তার</a:t>
            </a:r>
            <a:r>
              <a:rPr lang="en-US" sz="3200" dirty="0" smtClean="0"/>
              <a:t> </a:t>
            </a:r>
            <a:r>
              <a:rPr lang="en-US" sz="3200" dirty="0" err="1" smtClean="0"/>
              <a:t>রোগীকে</a:t>
            </a:r>
            <a:r>
              <a:rPr lang="en-US" sz="3200" dirty="0" smtClean="0"/>
              <a:t> </a:t>
            </a:r>
            <a:r>
              <a:rPr lang="en-US" sz="3200" dirty="0" err="1" smtClean="0"/>
              <a:t>যে</a:t>
            </a:r>
            <a:r>
              <a:rPr lang="en-US" sz="3200" dirty="0" smtClean="0"/>
              <a:t>  </a:t>
            </a:r>
            <a:r>
              <a:rPr lang="en-US" sz="3200" dirty="0" err="1" smtClean="0"/>
              <a:t>শ্রম</a:t>
            </a:r>
            <a:r>
              <a:rPr lang="en-US" sz="3200" dirty="0" smtClean="0"/>
              <a:t>   </a:t>
            </a:r>
            <a:r>
              <a:rPr lang="en-US" sz="3200" dirty="0" err="1" smtClean="0"/>
              <a:t>দিয়ে</a:t>
            </a:r>
            <a:r>
              <a:rPr lang="en-US" sz="3200" dirty="0" smtClean="0"/>
              <a:t> </a:t>
            </a:r>
            <a:r>
              <a:rPr lang="en-US" sz="3200" dirty="0" err="1" smtClean="0"/>
              <a:t>থাকে</a:t>
            </a:r>
            <a:r>
              <a:rPr lang="en-US" sz="3200" dirty="0" smtClean="0"/>
              <a:t> </a:t>
            </a:r>
            <a:r>
              <a:rPr lang="en-US" sz="3200" dirty="0" err="1" smtClean="0"/>
              <a:t>তা</a:t>
            </a:r>
            <a:r>
              <a:rPr lang="en-US" sz="3200" dirty="0" smtClean="0"/>
              <a:t> </a:t>
            </a:r>
            <a:r>
              <a:rPr lang="en-US" sz="3200" dirty="0" err="1" smtClean="0"/>
              <a:t>মানসিক</a:t>
            </a:r>
            <a:r>
              <a:rPr lang="en-US" sz="3200" dirty="0" smtClean="0"/>
              <a:t> </a:t>
            </a:r>
            <a:r>
              <a:rPr lang="en-US" sz="3200" dirty="0" err="1" smtClean="0"/>
              <a:t>শ্রম</a:t>
            </a:r>
            <a:r>
              <a:rPr lang="en-US" sz="3200" dirty="0" smtClean="0"/>
              <a:t> ।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</a:t>
            </a:r>
            <a:r>
              <a:rPr lang="en-US" sz="6000" u="sng" dirty="0" err="1" smtClean="0"/>
              <a:t>শ্রমের</a:t>
            </a:r>
            <a:r>
              <a:rPr lang="en-US" sz="6000" u="sng" dirty="0" smtClean="0"/>
              <a:t> </a:t>
            </a:r>
            <a:r>
              <a:rPr lang="en-US" sz="6000" u="sng" dirty="0" err="1" smtClean="0"/>
              <a:t>গুরত্ব</a:t>
            </a:r>
            <a:endParaRPr lang="en-US" sz="6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772400" cy="4572000"/>
          </a:xfrm>
          <a:solidFill>
            <a:srgbClr val="92D050"/>
          </a:solidFill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অথনৈতিক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উন্নয়ন</a:t>
            </a:r>
            <a:endParaRPr lang="en-US" dirty="0" smtClean="0">
              <a:solidFill>
                <a:schemeClr val="bg1"/>
              </a:solidFill>
            </a:endParaRPr>
          </a:p>
          <a:p>
            <a:pPr marL="6858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উৎপাদন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বৃদ্ধি</a:t>
            </a:r>
            <a:endParaRPr lang="en-US" dirty="0" smtClean="0">
              <a:solidFill>
                <a:schemeClr val="bg1"/>
              </a:solidFill>
            </a:endParaRPr>
          </a:p>
          <a:p>
            <a:pPr marL="6858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জীবনযাত্রার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মানউন্নয়ন</a:t>
            </a:r>
            <a:endParaRPr lang="en-US" dirty="0" smtClean="0">
              <a:solidFill>
                <a:schemeClr val="bg1"/>
              </a:solidFill>
            </a:endParaRPr>
          </a:p>
          <a:p>
            <a:pPr marL="6858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জাতীয়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আয়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বৃদ্ধি</a:t>
            </a:r>
            <a:endParaRPr lang="en-US" dirty="0" smtClean="0">
              <a:solidFill>
                <a:schemeClr val="bg1"/>
              </a:solidFill>
            </a:endParaRPr>
          </a:p>
          <a:p>
            <a:pPr marL="6858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সম্পদের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ব্যবহার</a:t>
            </a:r>
            <a:endParaRPr lang="en-US" dirty="0" smtClean="0">
              <a:solidFill>
                <a:schemeClr val="bg1"/>
              </a:solidFill>
            </a:endParaRPr>
          </a:p>
          <a:p>
            <a:pPr marL="6858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সঞ্চয়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সৃষ্টি</a:t>
            </a:r>
            <a:endParaRPr lang="en-US" dirty="0" smtClean="0">
              <a:solidFill>
                <a:schemeClr val="bg1"/>
              </a:solidFill>
            </a:endParaRPr>
          </a:p>
          <a:p>
            <a:pPr marL="6858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মূলধন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সৃষ্টি</a:t>
            </a:r>
            <a:endParaRPr lang="en-US" dirty="0" smtClean="0">
              <a:solidFill>
                <a:schemeClr val="bg1"/>
              </a:solidFill>
            </a:endParaRPr>
          </a:p>
          <a:p>
            <a:pPr marL="6858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বিনিয়োগ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বৃদ্ধি</a:t>
            </a:r>
            <a:endParaRPr lang="en-US" dirty="0" smtClean="0">
              <a:solidFill>
                <a:schemeClr val="bg1"/>
              </a:solidFill>
            </a:endParaRPr>
          </a:p>
          <a:p>
            <a:pPr marL="6858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জীবিকা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নির্বাহ</a:t>
            </a:r>
            <a:endParaRPr lang="en-US" dirty="0" smtClean="0">
              <a:solidFill>
                <a:schemeClr val="bg1"/>
              </a:solidFill>
            </a:endParaRPr>
          </a:p>
          <a:p>
            <a:pPr marL="6858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প্রাকৃতিক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সম্পদের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ব্যবহার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0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2208</TotalTime>
  <Words>785</Words>
  <Application>Microsoft Office PowerPoint</Application>
  <PresentationFormat>On-screen Show (4:3)</PresentationFormat>
  <Paragraphs>130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Metro</vt:lpstr>
      <vt:lpstr>PowerPoint Presentation</vt:lpstr>
      <vt:lpstr>PowerPoint Presentation</vt:lpstr>
      <vt:lpstr>PowerPoint Presentation</vt:lpstr>
      <vt:lpstr>            পাঠ ঘোষণা </vt:lpstr>
      <vt:lpstr>শিখনফল</vt:lpstr>
      <vt:lpstr>উৎপাদনের উপকরণ :</vt:lpstr>
      <vt:lpstr>    শ্রমের ধারণা ও প্রকারভেদ          </vt:lpstr>
      <vt:lpstr>       প্রকারভেদ :</vt:lpstr>
      <vt:lpstr>        শ্রমের গুরত্ব</vt:lpstr>
      <vt:lpstr>সংগঠনের গুরুত্ব</vt:lpstr>
      <vt:lpstr>    মূলধনের ধারণা ও ধাপসমূহ           </vt:lpstr>
      <vt:lpstr>           ধাপসমূহ: </vt:lpstr>
      <vt:lpstr>           বিস্তারিত :</vt:lpstr>
      <vt:lpstr>সংগঠনের ধারণা ও শ্রেণিবিভাগ          </vt:lpstr>
      <vt:lpstr>  সংগঠনের শ্রেনিবিভাগ :</vt:lpstr>
      <vt:lpstr>         বর্ণনা :</vt:lpstr>
      <vt:lpstr>PowerPoint Presentation</vt:lpstr>
      <vt:lpstr>        মূল্যায়ন</vt:lpstr>
      <vt:lpstr>      জিঞ্জাসা</vt:lpstr>
      <vt:lpstr>       বাড়ির কাজ : 1| মূলধণ গঠনের ধাপ সমূহ শিখবে 2|উক্ত ধাপসমূহ খাতায় লিখে আনবে । !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DOEL Laptop</dc:creator>
  <cp:lastModifiedBy>Admin</cp:lastModifiedBy>
  <cp:revision>140</cp:revision>
  <dcterms:created xsi:type="dcterms:W3CDTF">2016-01-23T05:40:41Z</dcterms:created>
  <dcterms:modified xsi:type="dcterms:W3CDTF">2016-12-27T08:51:32Z</dcterms:modified>
</cp:coreProperties>
</file>